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286" r:id="rId3"/>
    <p:sldId id="287" r:id="rId4"/>
    <p:sldId id="288" r:id="rId5"/>
    <p:sldId id="320" r:id="rId6"/>
    <p:sldId id="289" r:id="rId7"/>
    <p:sldId id="290" r:id="rId8"/>
    <p:sldId id="307" r:id="rId9"/>
    <p:sldId id="308" r:id="rId10"/>
    <p:sldId id="291" r:id="rId11"/>
    <p:sldId id="318" r:id="rId12"/>
    <p:sldId id="309" r:id="rId13"/>
    <p:sldId id="292" r:id="rId14"/>
    <p:sldId id="293" r:id="rId15"/>
    <p:sldId id="294" r:id="rId16"/>
    <p:sldId id="295" r:id="rId17"/>
    <p:sldId id="296" r:id="rId18"/>
    <p:sldId id="312" r:id="rId19"/>
    <p:sldId id="310" r:id="rId20"/>
    <p:sldId id="297" r:id="rId21"/>
    <p:sldId id="298" r:id="rId22"/>
    <p:sldId id="299" r:id="rId23"/>
    <p:sldId id="313" r:id="rId24"/>
    <p:sldId id="300" r:id="rId25"/>
    <p:sldId id="301" r:id="rId26"/>
    <p:sldId id="302" r:id="rId27"/>
    <p:sldId id="303" r:id="rId28"/>
    <p:sldId id="317" r:id="rId29"/>
    <p:sldId id="314" r:id="rId30"/>
    <p:sldId id="315" r:id="rId31"/>
    <p:sldId id="316" r:id="rId3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0E225F-2019-4BE8-B883-CED5110D3B15}" type="doc">
      <dgm:prSet loTypeId="urn:microsoft.com/office/officeart/2005/8/layout/venn1" loCatId="relationship" qsTypeId="urn:microsoft.com/office/officeart/2005/8/quickstyle/3d1" qsCatId="3D" csTypeId="urn:microsoft.com/office/officeart/2005/8/colors/accent4_5" csCatId="accent4" phldr="1"/>
      <dgm:spPr/>
    </dgm:pt>
    <dgm:pt modelId="{BC469610-6BC2-44AF-A4AD-64AAEA2D7E8F}">
      <dgm:prSet phldrT="[Texto]"/>
      <dgm:spPr/>
      <dgm:t>
        <a:bodyPr/>
        <a:lstStyle/>
        <a:p>
          <a:r>
            <a:rPr lang="es-GT" dirty="0" smtClean="0"/>
            <a:t>Contacto</a:t>
          </a:r>
          <a:endParaRPr lang="es-ES" dirty="0"/>
        </a:p>
      </dgm:t>
    </dgm:pt>
    <dgm:pt modelId="{6FA305F2-838B-4B71-9B55-222906875557}" type="parTrans" cxnId="{0974767F-B777-48D3-8730-9E78975AA4CC}">
      <dgm:prSet/>
      <dgm:spPr/>
      <dgm:t>
        <a:bodyPr/>
        <a:lstStyle/>
        <a:p>
          <a:endParaRPr lang="es-ES"/>
        </a:p>
      </dgm:t>
    </dgm:pt>
    <dgm:pt modelId="{B27B47F0-F5F8-4691-A558-566DDA218970}" type="sibTrans" cxnId="{0974767F-B777-48D3-8730-9E78975AA4CC}">
      <dgm:prSet/>
      <dgm:spPr/>
      <dgm:t>
        <a:bodyPr/>
        <a:lstStyle/>
        <a:p>
          <a:endParaRPr lang="es-ES"/>
        </a:p>
      </dgm:t>
    </dgm:pt>
    <dgm:pt modelId="{65CF4953-AC17-45F0-9DB8-BC800B7888BB}">
      <dgm:prSet phldrT="[Texto]"/>
      <dgm:spPr/>
      <dgm:t>
        <a:bodyPr/>
        <a:lstStyle/>
        <a:p>
          <a:r>
            <a:rPr lang="es-GT" dirty="0" smtClean="0"/>
            <a:t>Vibración</a:t>
          </a:r>
          <a:endParaRPr lang="es-ES" dirty="0"/>
        </a:p>
      </dgm:t>
    </dgm:pt>
    <dgm:pt modelId="{4D705714-FBA5-4848-B256-23E0ABC63EAA}" type="parTrans" cxnId="{18C41E2D-ABE5-4AA7-BE8C-EA1DABE2D8C9}">
      <dgm:prSet/>
      <dgm:spPr/>
      <dgm:t>
        <a:bodyPr/>
        <a:lstStyle/>
        <a:p>
          <a:endParaRPr lang="es-ES"/>
        </a:p>
      </dgm:t>
    </dgm:pt>
    <dgm:pt modelId="{1C9BB1A4-D9D8-443E-8AB8-FC4CCBB0282A}" type="sibTrans" cxnId="{18C41E2D-ABE5-4AA7-BE8C-EA1DABE2D8C9}">
      <dgm:prSet/>
      <dgm:spPr/>
      <dgm:t>
        <a:bodyPr/>
        <a:lstStyle/>
        <a:p>
          <a:endParaRPr lang="es-ES"/>
        </a:p>
      </dgm:t>
    </dgm:pt>
    <dgm:pt modelId="{FC3F84DD-DE40-4B75-B540-BD63615F14A0}">
      <dgm:prSet phldrT="[Texto]"/>
      <dgm:spPr/>
      <dgm:t>
        <a:bodyPr/>
        <a:lstStyle/>
        <a:p>
          <a:r>
            <a:rPr lang="es-GT" dirty="0" smtClean="0"/>
            <a:t>Presión</a:t>
          </a:r>
          <a:endParaRPr lang="es-ES" dirty="0"/>
        </a:p>
      </dgm:t>
    </dgm:pt>
    <dgm:pt modelId="{1A31236A-D593-41FE-BD4F-05C4BD25E8C4}" type="parTrans" cxnId="{8BAFD041-B1D5-4FE3-8FD8-3E8A99C52925}">
      <dgm:prSet/>
      <dgm:spPr/>
      <dgm:t>
        <a:bodyPr/>
        <a:lstStyle/>
        <a:p>
          <a:endParaRPr lang="es-ES"/>
        </a:p>
      </dgm:t>
    </dgm:pt>
    <dgm:pt modelId="{A2A70F3C-D246-4659-8386-79B2FC7A4286}" type="sibTrans" cxnId="{8BAFD041-B1D5-4FE3-8FD8-3E8A99C52925}">
      <dgm:prSet/>
      <dgm:spPr/>
      <dgm:t>
        <a:bodyPr/>
        <a:lstStyle/>
        <a:p>
          <a:endParaRPr lang="es-ES"/>
        </a:p>
      </dgm:t>
    </dgm:pt>
    <dgm:pt modelId="{A9121120-B203-4D58-A711-008905B6F33B}" type="pres">
      <dgm:prSet presAssocID="{B60E225F-2019-4BE8-B883-CED5110D3B15}" presName="compositeShape" presStyleCnt="0">
        <dgm:presLayoutVars>
          <dgm:chMax val="7"/>
          <dgm:dir/>
          <dgm:resizeHandles val="exact"/>
        </dgm:presLayoutVars>
      </dgm:prSet>
      <dgm:spPr/>
    </dgm:pt>
    <dgm:pt modelId="{8EFEE974-E6A1-4281-A7DE-D31BD7500826}" type="pres">
      <dgm:prSet presAssocID="{BC469610-6BC2-44AF-A4AD-64AAEA2D7E8F}" presName="circ1" presStyleLbl="vennNode1" presStyleIdx="0" presStyleCnt="3"/>
      <dgm:spPr/>
      <dgm:t>
        <a:bodyPr/>
        <a:lstStyle/>
        <a:p>
          <a:endParaRPr lang="es-ES"/>
        </a:p>
      </dgm:t>
    </dgm:pt>
    <dgm:pt modelId="{930A636C-0FE0-4827-AAF0-B72F2FC587C2}" type="pres">
      <dgm:prSet presAssocID="{BC469610-6BC2-44AF-A4AD-64AAEA2D7E8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B392D9-988C-4CBD-8CFB-ACFB60F241A0}" type="pres">
      <dgm:prSet presAssocID="{65CF4953-AC17-45F0-9DB8-BC800B7888BB}" presName="circ2" presStyleLbl="vennNode1" presStyleIdx="1" presStyleCnt="3"/>
      <dgm:spPr/>
    </dgm:pt>
    <dgm:pt modelId="{2252BD5A-8631-4B9C-8A93-52A27CD143FF}" type="pres">
      <dgm:prSet presAssocID="{65CF4953-AC17-45F0-9DB8-BC800B7888B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EC4048C-D553-46AB-8580-B3A1774565E5}" type="pres">
      <dgm:prSet presAssocID="{FC3F84DD-DE40-4B75-B540-BD63615F14A0}" presName="circ3" presStyleLbl="vennNode1" presStyleIdx="2" presStyleCnt="3"/>
      <dgm:spPr/>
    </dgm:pt>
    <dgm:pt modelId="{58531D41-FE2F-4FE5-A734-F59951495293}" type="pres">
      <dgm:prSet presAssocID="{FC3F84DD-DE40-4B75-B540-BD63615F14A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73FC098F-AA53-434A-B02A-EB5BA64C3570}" type="presOf" srcId="{BC469610-6BC2-44AF-A4AD-64AAEA2D7E8F}" destId="{930A636C-0FE0-4827-AAF0-B72F2FC587C2}" srcOrd="1" destOrd="0" presId="urn:microsoft.com/office/officeart/2005/8/layout/venn1"/>
    <dgm:cxn modelId="{FA90F211-021B-48F4-B103-E3911A24597B}" type="presOf" srcId="{B60E225F-2019-4BE8-B883-CED5110D3B15}" destId="{A9121120-B203-4D58-A711-008905B6F33B}" srcOrd="0" destOrd="0" presId="urn:microsoft.com/office/officeart/2005/8/layout/venn1"/>
    <dgm:cxn modelId="{2CF47053-CCD1-4980-9575-3F880670A2E8}" type="presOf" srcId="{FC3F84DD-DE40-4B75-B540-BD63615F14A0}" destId="{58531D41-FE2F-4FE5-A734-F59951495293}" srcOrd="1" destOrd="0" presId="urn:microsoft.com/office/officeart/2005/8/layout/venn1"/>
    <dgm:cxn modelId="{685FF366-A5F0-468E-B942-F104187D51B0}" type="presOf" srcId="{BC469610-6BC2-44AF-A4AD-64AAEA2D7E8F}" destId="{8EFEE974-E6A1-4281-A7DE-D31BD7500826}" srcOrd="0" destOrd="0" presId="urn:microsoft.com/office/officeart/2005/8/layout/venn1"/>
    <dgm:cxn modelId="{81416D37-3923-4EA5-AAD3-696BAF73CB28}" type="presOf" srcId="{65CF4953-AC17-45F0-9DB8-BC800B7888BB}" destId="{2252BD5A-8631-4B9C-8A93-52A27CD143FF}" srcOrd="1" destOrd="0" presId="urn:microsoft.com/office/officeart/2005/8/layout/venn1"/>
    <dgm:cxn modelId="{8BAFD041-B1D5-4FE3-8FD8-3E8A99C52925}" srcId="{B60E225F-2019-4BE8-B883-CED5110D3B15}" destId="{FC3F84DD-DE40-4B75-B540-BD63615F14A0}" srcOrd="2" destOrd="0" parTransId="{1A31236A-D593-41FE-BD4F-05C4BD25E8C4}" sibTransId="{A2A70F3C-D246-4659-8386-79B2FC7A4286}"/>
    <dgm:cxn modelId="{BA541CB3-134D-46FC-82D7-9B9C733E26CB}" type="presOf" srcId="{FC3F84DD-DE40-4B75-B540-BD63615F14A0}" destId="{2EC4048C-D553-46AB-8580-B3A1774565E5}" srcOrd="0" destOrd="0" presId="urn:microsoft.com/office/officeart/2005/8/layout/venn1"/>
    <dgm:cxn modelId="{5CF0F0DA-FA83-4568-913E-535487B13566}" type="presOf" srcId="{65CF4953-AC17-45F0-9DB8-BC800B7888BB}" destId="{4FB392D9-988C-4CBD-8CFB-ACFB60F241A0}" srcOrd="0" destOrd="0" presId="urn:microsoft.com/office/officeart/2005/8/layout/venn1"/>
    <dgm:cxn modelId="{18C41E2D-ABE5-4AA7-BE8C-EA1DABE2D8C9}" srcId="{B60E225F-2019-4BE8-B883-CED5110D3B15}" destId="{65CF4953-AC17-45F0-9DB8-BC800B7888BB}" srcOrd="1" destOrd="0" parTransId="{4D705714-FBA5-4848-B256-23E0ABC63EAA}" sibTransId="{1C9BB1A4-D9D8-443E-8AB8-FC4CCBB0282A}"/>
    <dgm:cxn modelId="{0974767F-B777-48D3-8730-9E78975AA4CC}" srcId="{B60E225F-2019-4BE8-B883-CED5110D3B15}" destId="{BC469610-6BC2-44AF-A4AD-64AAEA2D7E8F}" srcOrd="0" destOrd="0" parTransId="{6FA305F2-838B-4B71-9B55-222906875557}" sibTransId="{B27B47F0-F5F8-4691-A558-566DDA218970}"/>
    <dgm:cxn modelId="{917A74C4-C0B6-4674-90B9-9E499100DEDF}" type="presParOf" srcId="{A9121120-B203-4D58-A711-008905B6F33B}" destId="{8EFEE974-E6A1-4281-A7DE-D31BD7500826}" srcOrd="0" destOrd="0" presId="urn:microsoft.com/office/officeart/2005/8/layout/venn1"/>
    <dgm:cxn modelId="{C2ECFD81-4D6F-4611-8A40-2631E411D6E2}" type="presParOf" srcId="{A9121120-B203-4D58-A711-008905B6F33B}" destId="{930A636C-0FE0-4827-AAF0-B72F2FC587C2}" srcOrd="1" destOrd="0" presId="urn:microsoft.com/office/officeart/2005/8/layout/venn1"/>
    <dgm:cxn modelId="{FA13DC6F-E049-4743-9490-0A90F2FB3D04}" type="presParOf" srcId="{A9121120-B203-4D58-A711-008905B6F33B}" destId="{4FB392D9-988C-4CBD-8CFB-ACFB60F241A0}" srcOrd="2" destOrd="0" presId="urn:microsoft.com/office/officeart/2005/8/layout/venn1"/>
    <dgm:cxn modelId="{8CB7F3D8-C18A-45B1-BD8C-CAC1AE32CE58}" type="presParOf" srcId="{A9121120-B203-4D58-A711-008905B6F33B}" destId="{2252BD5A-8631-4B9C-8A93-52A27CD143FF}" srcOrd="3" destOrd="0" presId="urn:microsoft.com/office/officeart/2005/8/layout/venn1"/>
    <dgm:cxn modelId="{D79B441D-E12F-4E12-B596-BC9C6D218CE8}" type="presParOf" srcId="{A9121120-B203-4D58-A711-008905B6F33B}" destId="{2EC4048C-D553-46AB-8580-B3A1774565E5}" srcOrd="4" destOrd="0" presId="urn:microsoft.com/office/officeart/2005/8/layout/venn1"/>
    <dgm:cxn modelId="{915FCAE9-21B7-4B38-8754-B312D9BB35FB}" type="presParOf" srcId="{A9121120-B203-4D58-A711-008905B6F33B}" destId="{58531D41-FE2F-4FE5-A734-F59951495293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5DD655-3D21-48FF-8E61-A9F283BB557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6D9DE1F-1EF2-4928-9BAC-916996DB82B3}">
      <dgm:prSet phldrT="[Texto]"/>
      <dgm:spPr/>
      <dgm:t>
        <a:bodyPr/>
        <a:lstStyle/>
        <a:p>
          <a:r>
            <a:rPr lang="es-GT" dirty="0" smtClean="0"/>
            <a:t>Columna Dorsal – Lemnisco medial</a:t>
          </a:r>
          <a:endParaRPr lang="es-ES" dirty="0"/>
        </a:p>
      </dgm:t>
    </dgm:pt>
    <dgm:pt modelId="{F6D32819-F927-4DA1-B651-4DBF851919F9}" type="parTrans" cxnId="{E1277B86-F714-4C56-B000-8D60F567CD36}">
      <dgm:prSet/>
      <dgm:spPr/>
      <dgm:t>
        <a:bodyPr/>
        <a:lstStyle/>
        <a:p>
          <a:endParaRPr lang="es-ES"/>
        </a:p>
      </dgm:t>
    </dgm:pt>
    <dgm:pt modelId="{32DDAD9C-31D3-43BE-A39C-BC99323E1B9E}" type="sibTrans" cxnId="{E1277B86-F714-4C56-B000-8D60F567CD36}">
      <dgm:prSet/>
      <dgm:spPr/>
      <dgm:t>
        <a:bodyPr/>
        <a:lstStyle/>
        <a:p>
          <a:endParaRPr lang="es-ES"/>
        </a:p>
      </dgm:t>
    </dgm:pt>
    <dgm:pt modelId="{D47E86B1-ED44-420B-9E40-3D2CD6A47DD8}">
      <dgm:prSet phldrT="[Texto]"/>
      <dgm:spPr/>
      <dgm:t>
        <a:bodyPr/>
        <a:lstStyle/>
        <a:p>
          <a:r>
            <a:rPr lang="es-GT" dirty="0" smtClean="0"/>
            <a:t>Fibras </a:t>
          </a:r>
          <a:r>
            <a:rPr lang="es-GT" dirty="0" err="1" smtClean="0"/>
            <a:t>mielínicas</a:t>
          </a:r>
          <a:r>
            <a:rPr lang="es-GT" dirty="0" smtClean="0"/>
            <a:t> grandes, 30-110 m/s</a:t>
          </a:r>
          <a:endParaRPr lang="es-ES" dirty="0"/>
        </a:p>
      </dgm:t>
    </dgm:pt>
    <dgm:pt modelId="{54645850-2D97-4FE0-BBED-16C23DCD9055}" type="parTrans" cxnId="{908353B1-B328-4E13-930C-B0679769A652}">
      <dgm:prSet/>
      <dgm:spPr/>
      <dgm:t>
        <a:bodyPr/>
        <a:lstStyle/>
        <a:p>
          <a:endParaRPr lang="es-ES"/>
        </a:p>
      </dgm:t>
    </dgm:pt>
    <dgm:pt modelId="{F758A22D-EBE3-4010-8453-EE12BDD0D3A4}" type="sibTrans" cxnId="{908353B1-B328-4E13-930C-B0679769A652}">
      <dgm:prSet/>
      <dgm:spPr/>
      <dgm:t>
        <a:bodyPr/>
        <a:lstStyle/>
        <a:p>
          <a:endParaRPr lang="es-ES"/>
        </a:p>
      </dgm:t>
    </dgm:pt>
    <dgm:pt modelId="{87B3362A-1245-4DE3-897E-18CFD492F8A1}">
      <dgm:prSet phldrT="[Texto]"/>
      <dgm:spPr/>
      <dgm:t>
        <a:bodyPr/>
        <a:lstStyle/>
        <a:p>
          <a:r>
            <a:rPr lang="es-GT" dirty="0" smtClean="0"/>
            <a:t>Acusada orientación espacial</a:t>
          </a:r>
          <a:endParaRPr lang="es-ES" dirty="0"/>
        </a:p>
      </dgm:t>
    </dgm:pt>
    <dgm:pt modelId="{9CE90D4D-CC74-4C9A-BA5F-205BB0CE0CD9}" type="parTrans" cxnId="{A773B090-BB08-4F25-B878-4160A905F0A5}">
      <dgm:prSet/>
      <dgm:spPr/>
      <dgm:t>
        <a:bodyPr/>
        <a:lstStyle/>
        <a:p>
          <a:endParaRPr lang="es-ES"/>
        </a:p>
      </dgm:t>
    </dgm:pt>
    <dgm:pt modelId="{CAE58427-9290-46FD-827B-A0F871A4F805}" type="sibTrans" cxnId="{A773B090-BB08-4F25-B878-4160A905F0A5}">
      <dgm:prSet/>
      <dgm:spPr/>
      <dgm:t>
        <a:bodyPr/>
        <a:lstStyle/>
        <a:p>
          <a:endParaRPr lang="es-ES"/>
        </a:p>
      </dgm:t>
    </dgm:pt>
    <dgm:pt modelId="{6F8FDD5B-2E27-4846-B0F9-41476949C955}">
      <dgm:prSet phldrT="[Texto]"/>
      <dgm:spPr/>
      <dgm:t>
        <a:bodyPr/>
        <a:lstStyle/>
        <a:p>
          <a:r>
            <a:rPr lang="es-GT" dirty="0" smtClean="0"/>
            <a:t>Sistema </a:t>
          </a:r>
          <a:r>
            <a:rPr lang="es-GT" dirty="0" err="1" smtClean="0"/>
            <a:t>Anterolateral</a:t>
          </a:r>
          <a:endParaRPr lang="es-ES" dirty="0"/>
        </a:p>
      </dgm:t>
    </dgm:pt>
    <dgm:pt modelId="{32B48B35-B29D-4E7F-A823-DAFE0B563FE3}" type="parTrans" cxnId="{77D322BC-EB1A-410C-99F9-B761A0A95DF3}">
      <dgm:prSet/>
      <dgm:spPr/>
      <dgm:t>
        <a:bodyPr/>
        <a:lstStyle/>
        <a:p>
          <a:endParaRPr lang="es-ES"/>
        </a:p>
      </dgm:t>
    </dgm:pt>
    <dgm:pt modelId="{BBC34DDA-8216-4966-8E9E-50B8C09E2589}" type="sibTrans" cxnId="{77D322BC-EB1A-410C-99F9-B761A0A95DF3}">
      <dgm:prSet/>
      <dgm:spPr/>
      <dgm:t>
        <a:bodyPr/>
        <a:lstStyle/>
        <a:p>
          <a:endParaRPr lang="es-ES"/>
        </a:p>
      </dgm:t>
    </dgm:pt>
    <dgm:pt modelId="{D7CA8867-450C-44D9-90CF-BB5F4087D440}">
      <dgm:prSet phldrT="[Texto]"/>
      <dgm:spPr/>
      <dgm:t>
        <a:bodyPr/>
        <a:lstStyle/>
        <a:p>
          <a:r>
            <a:rPr lang="es-GT" dirty="0" smtClean="0"/>
            <a:t>Fibras </a:t>
          </a:r>
          <a:r>
            <a:rPr lang="es-GT" dirty="0" err="1" smtClean="0"/>
            <a:t>mielínicas</a:t>
          </a:r>
          <a:r>
            <a:rPr lang="es-GT" dirty="0" smtClean="0"/>
            <a:t> pequeñas, hasta 40 m/s</a:t>
          </a:r>
          <a:endParaRPr lang="es-ES" dirty="0"/>
        </a:p>
      </dgm:t>
    </dgm:pt>
    <dgm:pt modelId="{E61519B1-C86D-495E-80DA-A10CF62145A1}" type="parTrans" cxnId="{A93FF147-3330-498B-B943-C1A9625ADD0A}">
      <dgm:prSet/>
      <dgm:spPr/>
      <dgm:t>
        <a:bodyPr/>
        <a:lstStyle/>
        <a:p>
          <a:endParaRPr lang="es-ES"/>
        </a:p>
      </dgm:t>
    </dgm:pt>
    <dgm:pt modelId="{30F9EAAD-3505-4130-AE73-8FF126E6BB89}" type="sibTrans" cxnId="{A93FF147-3330-498B-B943-C1A9625ADD0A}">
      <dgm:prSet/>
      <dgm:spPr/>
      <dgm:t>
        <a:bodyPr/>
        <a:lstStyle/>
        <a:p>
          <a:endParaRPr lang="es-ES"/>
        </a:p>
      </dgm:t>
    </dgm:pt>
    <dgm:pt modelId="{74C8C98D-493C-4077-B336-59FE08B724E8}">
      <dgm:prSet phldrT="[Texto]"/>
      <dgm:spPr/>
      <dgm:t>
        <a:bodyPr/>
        <a:lstStyle/>
        <a:p>
          <a:r>
            <a:rPr lang="es-GT" dirty="0" smtClean="0"/>
            <a:t>Orientación espacial disminuida</a:t>
          </a:r>
          <a:endParaRPr lang="es-ES" dirty="0"/>
        </a:p>
      </dgm:t>
    </dgm:pt>
    <dgm:pt modelId="{A04B9AE7-85D3-4BEC-8D66-5F2FAE223960}" type="parTrans" cxnId="{9BA8E668-D920-4341-86C5-B1BAFE73D12C}">
      <dgm:prSet/>
      <dgm:spPr/>
      <dgm:t>
        <a:bodyPr/>
        <a:lstStyle/>
        <a:p>
          <a:endParaRPr lang="es-ES"/>
        </a:p>
      </dgm:t>
    </dgm:pt>
    <dgm:pt modelId="{EE78FFDE-D090-4818-83A6-393DEE917B21}" type="sibTrans" cxnId="{9BA8E668-D920-4341-86C5-B1BAFE73D12C}">
      <dgm:prSet/>
      <dgm:spPr/>
      <dgm:t>
        <a:bodyPr/>
        <a:lstStyle/>
        <a:p>
          <a:endParaRPr lang="es-ES"/>
        </a:p>
      </dgm:t>
    </dgm:pt>
    <dgm:pt modelId="{0AA96765-0482-4592-B993-1AF41DC59287}">
      <dgm:prSet phldrT="[Texto]"/>
      <dgm:spPr/>
      <dgm:t>
        <a:bodyPr/>
        <a:lstStyle/>
        <a:p>
          <a:endParaRPr lang="es-ES" dirty="0"/>
        </a:p>
      </dgm:t>
    </dgm:pt>
    <dgm:pt modelId="{2B15027C-0A11-4376-836F-E06483282D58}" type="parTrans" cxnId="{F127337E-9DF6-4A2A-AEBC-BA8BB0A162BF}">
      <dgm:prSet/>
      <dgm:spPr/>
      <dgm:t>
        <a:bodyPr/>
        <a:lstStyle/>
        <a:p>
          <a:endParaRPr lang="es-ES"/>
        </a:p>
      </dgm:t>
    </dgm:pt>
    <dgm:pt modelId="{8F74EAD6-BB49-4CED-972F-6869D8AF621A}" type="sibTrans" cxnId="{F127337E-9DF6-4A2A-AEBC-BA8BB0A162BF}">
      <dgm:prSet/>
      <dgm:spPr/>
      <dgm:t>
        <a:bodyPr/>
        <a:lstStyle/>
        <a:p>
          <a:endParaRPr lang="es-ES"/>
        </a:p>
      </dgm:t>
    </dgm:pt>
    <dgm:pt modelId="{DBF18C6E-EF3D-4171-B70B-4AF0927DA0A7}">
      <dgm:prSet phldrT="[Texto]"/>
      <dgm:spPr/>
      <dgm:t>
        <a:bodyPr/>
        <a:lstStyle/>
        <a:p>
          <a:r>
            <a:rPr lang="es-GT" dirty="0" smtClean="0"/>
            <a:t>Información enviada con rapidez, fidelidad temporal y espacial</a:t>
          </a:r>
          <a:endParaRPr lang="es-ES" dirty="0"/>
        </a:p>
      </dgm:t>
    </dgm:pt>
    <dgm:pt modelId="{007EBB42-AE8D-4B55-8CEF-6040F1209D5D}" type="parTrans" cxnId="{96235E7D-9A0E-4FEC-948E-4BAABAF133B4}">
      <dgm:prSet/>
      <dgm:spPr/>
      <dgm:t>
        <a:bodyPr/>
        <a:lstStyle/>
        <a:p>
          <a:endParaRPr lang="es-ES"/>
        </a:p>
      </dgm:t>
    </dgm:pt>
    <dgm:pt modelId="{553250AF-8C7D-446F-9271-E27CA92D1C90}" type="sibTrans" cxnId="{96235E7D-9A0E-4FEC-948E-4BAABAF133B4}">
      <dgm:prSet/>
      <dgm:spPr/>
      <dgm:t>
        <a:bodyPr/>
        <a:lstStyle/>
        <a:p>
          <a:endParaRPr lang="es-ES"/>
        </a:p>
      </dgm:t>
    </dgm:pt>
    <dgm:pt modelId="{92070A0C-B08F-4E36-8FF3-B30C0A260502}">
      <dgm:prSet phldrT="[Texto]"/>
      <dgm:spPr/>
      <dgm:t>
        <a:bodyPr/>
        <a:lstStyle/>
        <a:p>
          <a:r>
            <a:rPr lang="es-GT" dirty="0" smtClean="0"/>
            <a:t>Transmite un amplio espectro de modalidades sensitivas: dolor, calor-frío, sensaciones táctiles </a:t>
          </a:r>
          <a:r>
            <a:rPr lang="es-GT" dirty="0" err="1" smtClean="0"/>
            <a:t>groceras</a:t>
          </a:r>
          <a:r>
            <a:rPr lang="es-GT" dirty="0" smtClean="0"/>
            <a:t> (a diferencia del Dorsal-Lemnisco)</a:t>
          </a:r>
          <a:endParaRPr lang="es-ES" dirty="0"/>
        </a:p>
      </dgm:t>
    </dgm:pt>
    <dgm:pt modelId="{2858D8DA-EFEA-4459-A3D1-1BFAF30AF48D}" type="parTrans" cxnId="{3E993B4C-D810-4501-BEDF-F8508E35B21A}">
      <dgm:prSet/>
      <dgm:spPr/>
      <dgm:t>
        <a:bodyPr/>
        <a:lstStyle/>
        <a:p>
          <a:endParaRPr lang="es-ES"/>
        </a:p>
      </dgm:t>
    </dgm:pt>
    <dgm:pt modelId="{DF689321-BE48-495C-A557-96C8F5863289}" type="sibTrans" cxnId="{3E993B4C-D810-4501-BEDF-F8508E35B21A}">
      <dgm:prSet/>
      <dgm:spPr/>
      <dgm:t>
        <a:bodyPr/>
        <a:lstStyle/>
        <a:p>
          <a:endParaRPr lang="es-ES"/>
        </a:p>
      </dgm:t>
    </dgm:pt>
    <dgm:pt modelId="{F0019275-73C4-4C62-A180-E0F9A5409132}">
      <dgm:prSet phldrT="[Texto]"/>
      <dgm:spPr/>
      <dgm:t>
        <a:bodyPr/>
        <a:lstStyle/>
        <a:p>
          <a:r>
            <a:rPr lang="es-GT" dirty="0" smtClean="0"/>
            <a:t>Limitado a sensibilidades puntuales </a:t>
          </a:r>
          <a:r>
            <a:rPr lang="es-GT" dirty="0" err="1" smtClean="0"/>
            <a:t>mecanorreceptoras</a:t>
          </a:r>
          <a:endParaRPr lang="es-ES" dirty="0"/>
        </a:p>
      </dgm:t>
    </dgm:pt>
    <dgm:pt modelId="{67085EF9-D167-4B5E-BBEC-EE4ED5B8197C}" type="parTrans" cxnId="{EFD2ED8A-176B-43F5-9790-557A15036342}">
      <dgm:prSet/>
      <dgm:spPr/>
      <dgm:t>
        <a:bodyPr/>
        <a:lstStyle/>
        <a:p>
          <a:endParaRPr lang="es-ES"/>
        </a:p>
      </dgm:t>
    </dgm:pt>
    <dgm:pt modelId="{B37AA17C-7AC0-41D8-A216-F234B1A54C3D}" type="sibTrans" cxnId="{EFD2ED8A-176B-43F5-9790-557A15036342}">
      <dgm:prSet/>
      <dgm:spPr/>
      <dgm:t>
        <a:bodyPr/>
        <a:lstStyle/>
        <a:p>
          <a:endParaRPr lang="es-ES"/>
        </a:p>
      </dgm:t>
    </dgm:pt>
    <dgm:pt modelId="{45296E33-3721-4B29-877D-23EC4B3FF8C6}" type="pres">
      <dgm:prSet presAssocID="{AA5DD655-3D21-48FF-8E61-A9F283BB5578}" presName="Name0" presStyleCnt="0">
        <dgm:presLayoutVars>
          <dgm:dir/>
          <dgm:animLvl val="lvl"/>
          <dgm:resizeHandles val="exact"/>
        </dgm:presLayoutVars>
      </dgm:prSet>
      <dgm:spPr/>
    </dgm:pt>
    <dgm:pt modelId="{DD4C7E3C-04BE-4126-B21E-3337FF59D2B0}" type="pres">
      <dgm:prSet presAssocID="{26D9DE1F-1EF2-4928-9BAC-916996DB82B3}" presName="composite" presStyleCnt="0"/>
      <dgm:spPr/>
    </dgm:pt>
    <dgm:pt modelId="{B365AE35-1DCC-4EC5-9A65-66A912E35E85}" type="pres">
      <dgm:prSet presAssocID="{26D9DE1F-1EF2-4928-9BAC-916996DB82B3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478C25F0-7DDB-478E-891A-F71523F16BF3}" type="pres">
      <dgm:prSet presAssocID="{26D9DE1F-1EF2-4928-9BAC-916996DB82B3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AF611C-4EB4-4FCF-92A2-9FB233E28808}" type="pres">
      <dgm:prSet presAssocID="{32DDAD9C-31D3-43BE-A39C-BC99323E1B9E}" presName="space" presStyleCnt="0"/>
      <dgm:spPr/>
    </dgm:pt>
    <dgm:pt modelId="{0F07222A-9B06-4713-9DEF-2F5C49286D20}" type="pres">
      <dgm:prSet presAssocID="{6F8FDD5B-2E27-4846-B0F9-41476949C955}" presName="composite" presStyleCnt="0"/>
      <dgm:spPr/>
    </dgm:pt>
    <dgm:pt modelId="{493C630D-A907-4E35-8D3A-28DFCCD57FD9}" type="pres">
      <dgm:prSet presAssocID="{6F8FDD5B-2E27-4846-B0F9-41476949C95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2B24118D-88C2-40A5-97E6-BAC397162E18}" type="pres">
      <dgm:prSet presAssocID="{6F8FDD5B-2E27-4846-B0F9-41476949C95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BA2D00B-4E18-4659-8F8E-0BF3D3464358}" type="presOf" srcId="{DBF18C6E-EF3D-4171-B70B-4AF0927DA0A7}" destId="{478C25F0-7DDB-478E-891A-F71523F16BF3}" srcOrd="0" destOrd="2" presId="urn:microsoft.com/office/officeart/2005/8/layout/hList1"/>
    <dgm:cxn modelId="{89D62D61-0238-44B0-B88A-01A151D81FBF}" type="presOf" srcId="{74C8C98D-493C-4077-B336-59FE08B724E8}" destId="{2B24118D-88C2-40A5-97E6-BAC397162E18}" srcOrd="0" destOrd="1" presId="urn:microsoft.com/office/officeart/2005/8/layout/hList1"/>
    <dgm:cxn modelId="{55CE6CD6-262F-43AC-B4B8-1002C2C7CA24}" type="presOf" srcId="{D47E86B1-ED44-420B-9E40-3D2CD6A47DD8}" destId="{478C25F0-7DDB-478E-891A-F71523F16BF3}" srcOrd="0" destOrd="0" presId="urn:microsoft.com/office/officeart/2005/8/layout/hList1"/>
    <dgm:cxn modelId="{D51877A3-E1D6-4AF4-BCD1-99E0FE0E5B6E}" type="presOf" srcId="{AA5DD655-3D21-48FF-8E61-A9F283BB5578}" destId="{45296E33-3721-4B29-877D-23EC4B3FF8C6}" srcOrd="0" destOrd="0" presId="urn:microsoft.com/office/officeart/2005/8/layout/hList1"/>
    <dgm:cxn modelId="{EFD2ED8A-176B-43F5-9790-557A15036342}" srcId="{26D9DE1F-1EF2-4928-9BAC-916996DB82B3}" destId="{F0019275-73C4-4C62-A180-E0F9A5409132}" srcOrd="3" destOrd="0" parTransId="{67085EF9-D167-4B5E-BBEC-EE4ED5B8197C}" sibTransId="{B37AA17C-7AC0-41D8-A216-F234B1A54C3D}"/>
    <dgm:cxn modelId="{3E993B4C-D810-4501-BEDF-F8508E35B21A}" srcId="{6F8FDD5B-2E27-4846-B0F9-41476949C955}" destId="{92070A0C-B08F-4E36-8FF3-B30C0A260502}" srcOrd="2" destOrd="0" parTransId="{2858D8DA-EFEA-4459-A3D1-1BFAF30AF48D}" sibTransId="{DF689321-BE48-495C-A557-96C8F5863289}"/>
    <dgm:cxn modelId="{A93FF147-3330-498B-B943-C1A9625ADD0A}" srcId="{6F8FDD5B-2E27-4846-B0F9-41476949C955}" destId="{D7CA8867-450C-44D9-90CF-BB5F4087D440}" srcOrd="0" destOrd="0" parTransId="{E61519B1-C86D-495E-80DA-A10CF62145A1}" sibTransId="{30F9EAAD-3505-4130-AE73-8FF126E6BB89}"/>
    <dgm:cxn modelId="{B8F7DC18-3A0D-4443-92B7-934984889D1D}" type="presOf" srcId="{0AA96765-0482-4592-B993-1AF41DC59287}" destId="{478C25F0-7DDB-478E-891A-F71523F16BF3}" srcOrd="0" destOrd="4" presId="urn:microsoft.com/office/officeart/2005/8/layout/hList1"/>
    <dgm:cxn modelId="{029A493B-E222-4F67-9F2F-13A30A977E87}" type="presOf" srcId="{87B3362A-1245-4DE3-897E-18CFD492F8A1}" destId="{478C25F0-7DDB-478E-891A-F71523F16BF3}" srcOrd="0" destOrd="1" presId="urn:microsoft.com/office/officeart/2005/8/layout/hList1"/>
    <dgm:cxn modelId="{0FEC312D-F34C-440F-9B35-C0F29C36708B}" type="presOf" srcId="{F0019275-73C4-4C62-A180-E0F9A5409132}" destId="{478C25F0-7DDB-478E-891A-F71523F16BF3}" srcOrd="0" destOrd="3" presId="urn:microsoft.com/office/officeart/2005/8/layout/hList1"/>
    <dgm:cxn modelId="{A773B090-BB08-4F25-B878-4160A905F0A5}" srcId="{26D9DE1F-1EF2-4928-9BAC-916996DB82B3}" destId="{87B3362A-1245-4DE3-897E-18CFD492F8A1}" srcOrd="1" destOrd="0" parTransId="{9CE90D4D-CC74-4C9A-BA5F-205BB0CE0CD9}" sibTransId="{CAE58427-9290-46FD-827B-A0F871A4F805}"/>
    <dgm:cxn modelId="{D707775F-FB88-427A-965C-298C9E176622}" type="presOf" srcId="{D7CA8867-450C-44D9-90CF-BB5F4087D440}" destId="{2B24118D-88C2-40A5-97E6-BAC397162E18}" srcOrd="0" destOrd="0" presId="urn:microsoft.com/office/officeart/2005/8/layout/hList1"/>
    <dgm:cxn modelId="{77D322BC-EB1A-410C-99F9-B761A0A95DF3}" srcId="{AA5DD655-3D21-48FF-8E61-A9F283BB5578}" destId="{6F8FDD5B-2E27-4846-B0F9-41476949C955}" srcOrd="1" destOrd="0" parTransId="{32B48B35-B29D-4E7F-A823-DAFE0B563FE3}" sibTransId="{BBC34DDA-8216-4966-8E9E-50B8C09E2589}"/>
    <dgm:cxn modelId="{96235E7D-9A0E-4FEC-948E-4BAABAF133B4}" srcId="{26D9DE1F-1EF2-4928-9BAC-916996DB82B3}" destId="{DBF18C6E-EF3D-4171-B70B-4AF0927DA0A7}" srcOrd="2" destOrd="0" parTransId="{007EBB42-AE8D-4B55-8CEF-6040F1209D5D}" sibTransId="{553250AF-8C7D-446F-9271-E27CA92D1C90}"/>
    <dgm:cxn modelId="{07842827-1B63-4C83-92CD-3D42AD5B418D}" type="presOf" srcId="{26D9DE1F-1EF2-4928-9BAC-916996DB82B3}" destId="{B365AE35-1DCC-4EC5-9A65-66A912E35E85}" srcOrd="0" destOrd="0" presId="urn:microsoft.com/office/officeart/2005/8/layout/hList1"/>
    <dgm:cxn modelId="{908353B1-B328-4E13-930C-B0679769A652}" srcId="{26D9DE1F-1EF2-4928-9BAC-916996DB82B3}" destId="{D47E86B1-ED44-420B-9E40-3D2CD6A47DD8}" srcOrd="0" destOrd="0" parTransId="{54645850-2D97-4FE0-BBED-16C23DCD9055}" sibTransId="{F758A22D-EBE3-4010-8453-EE12BDD0D3A4}"/>
    <dgm:cxn modelId="{2593D5C6-E6C9-401E-B4D9-3FA5B35E88DE}" type="presOf" srcId="{6F8FDD5B-2E27-4846-B0F9-41476949C955}" destId="{493C630D-A907-4E35-8D3A-28DFCCD57FD9}" srcOrd="0" destOrd="0" presId="urn:microsoft.com/office/officeart/2005/8/layout/hList1"/>
    <dgm:cxn modelId="{F127337E-9DF6-4A2A-AEBC-BA8BB0A162BF}" srcId="{26D9DE1F-1EF2-4928-9BAC-916996DB82B3}" destId="{0AA96765-0482-4592-B993-1AF41DC59287}" srcOrd="4" destOrd="0" parTransId="{2B15027C-0A11-4376-836F-E06483282D58}" sibTransId="{8F74EAD6-BB49-4CED-972F-6869D8AF621A}"/>
    <dgm:cxn modelId="{D4D8E689-BDD1-437F-AA5E-26139693E2B4}" type="presOf" srcId="{92070A0C-B08F-4E36-8FF3-B30C0A260502}" destId="{2B24118D-88C2-40A5-97E6-BAC397162E18}" srcOrd="0" destOrd="2" presId="urn:microsoft.com/office/officeart/2005/8/layout/hList1"/>
    <dgm:cxn modelId="{9BA8E668-D920-4341-86C5-B1BAFE73D12C}" srcId="{6F8FDD5B-2E27-4846-B0F9-41476949C955}" destId="{74C8C98D-493C-4077-B336-59FE08B724E8}" srcOrd="1" destOrd="0" parTransId="{A04B9AE7-85D3-4BEC-8D66-5F2FAE223960}" sibTransId="{EE78FFDE-D090-4818-83A6-393DEE917B21}"/>
    <dgm:cxn modelId="{E1277B86-F714-4C56-B000-8D60F567CD36}" srcId="{AA5DD655-3D21-48FF-8E61-A9F283BB5578}" destId="{26D9DE1F-1EF2-4928-9BAC-916996DB82B3}" srcOrd="0" destOrd="0" parTransId="{F6D32819-F927-4DA1-B651-4DBF851919F9}" sibTransId="{32DDAD9C-31D3-43BE-A39C-BC99323E1B9E}"/>
    <dgm:cxn modelId="{020A855A-132E-4A4F-9F70-5C8F706BE0A1}" type="presParOf" srcId="{45296E33-3721-4B29-877D-23EC4B3FF8C6}" destId="{DD4C7E3C-04BE-4126-B21E-3337FF59D2B0}" srcOrd="0" destOrd="0" presId="urn:microsoft.com/office/officeart/2005/8/layout/hList1"/>
    <dgm:cxn modelId="{8B83CFB9-3D25-436C-B1DF-E78714172E49}" type="presParOf" srcId="{DD4C7E3C-04BE-4126-B21E-3337FF59D2B0}" destId="{B365AE35-1DCC-4EC5-9A65-66A912E35E85}" srcOrd="0" destOrd="0" presId="urn:microsoft.com/office/officeart/2005/8/layout/hList1"/>
    <dgm:cxn modelId="{8093201A-CF72-4DAE-9495-2DF1D87C38F4}" type="presParOf" srcId="{DD4C7E3C-04BE-4126-B21E-3337FF59D2B0}" destId="{478C25F0-7DDB-478E-891A-F71523F16BF3}" srcOrd="1" destOrd="0" presId="urn:microsoft.com/office/officeart/2005/8/layout/hList1"/>
    <dgm:cxn modelId="{01C84EAF-340B-4E55-AB67-2B9B9A5608DD}" type="presParOf" srcId="{45296E33-3721-4B29-877D-23EC4B3FF8C6}" destId="{81AF611C-4EB4-4FCF-92A2-9FB233E28808}" srcOrd="1" destOrd="0" presId="urn:microsoft.com/office/officeart/2005/8/layout/hList1"/>
    <dgm:cxn modelId="{331541AE-4F8F-410A-A457-F06D0D5DBDA1}" type="presParOf" srcId="{45296E33-3721-4B29-877D-23EC4B3FF8C6}" destId="{0F07222A-9B06-4713-9DEF-2F5C49286D20}" srcOrd="2" destOrd="0" presId="urn:microsoft.com/office/officeart/2005/8/layout/hList1"/>
    <dgm:cxn modelId="{489F6A9B-44F2-4F7A-A55E-BB825E6D18D0}" type="presParOf" srcId="{0F07222A-9B06-4713-9DEF-2F5C49286D20}" destId="{493C630D-A907-4E35-8D3A-28DFCCD57FD9}" srcOrd="0" destOrd="0" presId="urn:microsoft.com/office/officeart/2005/8/layout/hList1"/>
    <dgm:cxn modelId="{D4554221-58AF-4D5E-B69E-C525C1AAB197}" type="presParOf" srcId="{0F07222A-9B06-4713-9DEF-2F5C49286D20}" destId="{2B24118D-88C2-40A5-97E6-BAC397162E1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4C43CE-AA97-4ABD-81D0-59182B4F414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773223A-4946-44AB-8065-6792B0FD7A4A}">
      <dgm:prSet phldrT="[Texto]"/>
      <dgm:spPr/>
      <dgm:t>
        <a:bodyPr/>
        <a:lstStyle/>
        <a:p>
          <a:r>
            <a:rPr lang="es-GT" dirty="0" smtClean="0"/>
            <a:t>Sistema Columna dorsal-lemnisco medial</a:t>
          </a:r>
          <a:endParaRPr lang="es-ES" dirty="0"/>
        </a:p>
      </dgm:t>
    </dgm:pt>
    <dgm:pt modelId="{29CE4ABB-469D-4A85-B39F-9D8D4C454F5F}" type="parTrans" cxnId="{D242EA5F-9453-4D97-B17C-00AE3D4B2491}">
      <dgm:prSet/>
      <dgm:spPr/>
      <dgm:t>
        <a:bodyPr/>
        <a:lstStyle/>
        <a:p>
          <a:endParaRPr lang="es-ES"/>
        </a:p>
      </dgm:t>
    </dgm:pt>
    <dgm:pt modelId="{FDABA4CE-B1B4-43CF-9806-755BE6DFCBB2}" type="sibTrans" cxnId="{D242EA5F-9453-4D97-B17C-00AE3D4B2491}">
      <dgm:prSet/>
      <dgm:spPr/>
      <dgm:t>
        <a:bodyPr/>
        <a:lstStyle/>
        <a:p>
          <a:endParaRPr lang="es-ES"/>
        </a:p>
      </dgm:t>
    </dgm:pt>
    <dgm:pt modelId="{DB3DF83E-C8DB-4503-BED2-1255D18F7E1B}">
      <dgm:prSet phldrT="[Texto]"/>
      <dgm:spPr/>
      <dgm:t>
        <a:bodyPr/>
        <a:lstStyle/>
        <a:p>
          <a:r>
            <a:rPr lang="es-GT" dirty="0" smtClean="0"/>
            <a:t>Sensaciones de tacto altamente discriminativas (alto grado de localización del estímulo)</a:t>
          </a:r>
          <a:endParaRPr lang="es-ES" dirty="0"/>
        </a:p>
      </dgm:t>
    </dgm:pt>
    <dgm:pt modelId="{51EA8384-721F-479D-A5AC-42455013C924}" type="parTrans" cxnId="{84279020-60C5-4035-A72C-15D4C8D84BC8}">
      <dgm:prSet/>
      <dgm:spPr/>
      <dgm:t>
        <a:bodyPr/>
        <a:lstStyle/>
        <a:p>
          <a:endParaRPr lang="es-ES"/>
        </a:p>
      </dgm:t>
    </dgm:pt>
    <dgm:pt modelId="{FD7A9E06-902F-42E0-8A82-990FB6F6A6CF}" type="sibTrans" cxnId="{84279020-60C5-4035-A72C-15D4C8D84BC8}">
      <dgm:prSet/>
      <dgm:spPr/>
      <dgm:t>
        <a:bodyPr/>
        <a:lstStyle/>
        <a:p>
          <a:endParaRPr lang="es-ES"/>
        </a:p>
      </dgm:t>
    </dgm:pt>
    <dgm:pt modelId="{064ACF53-E0B3-4667-BD5C-34B0EC57412C}">
      <dgm:prSet phldrT="[Texto]"/>
      <dgm:spPr/>
      <dgm:t>
        <a:bodyPr/>
        <a:lstStyle/>
        <a:p>
          <a:r>
            <a:rPr lang="es-GT" dirty="0" smtClean="0"/>
            <a:t>Sistema </a:t>
          </a:r>
          <a:r>
            <a:rPr lang="es-GT" dirty="0" err="1" smtClean="0"/>
            <a:t>Anterolateral</a:t>
          </a:r>
          <a:endParaRPr lang="es-ES" dirty="0"/>
        </a:p>
      </dgm:t>
    </dgm:pt>
    <dgm:pt modelId="{9B4F8162-D37C-4FC6-91CF-30EB9AAA0746}" type="parTrans" cxnId="{7B51A3CA-947F-4EBB-8D8C-2385E5D7C42F}">
      <dgm:prSet/>
      <dgm:spPr/>
      <dgm:t>
        <a:bodyPr/>
        <a:lstStyle/>
        <a:p>
          <a:endParaRPr lang="es-ES"/>
        </a:p>
      </dgm:t>
    </dgm:pt>
    <dgm:pt modelId="{1BA0108A-7A57-4860-99F3-786686D770A7}" type="sibTrans" cxnId="{7B51A3CA-947F-4EBB-8D8C-2385E5D7C42F}">
      <dgm:prSet/>
      <dgm:spPr/>
      <dgm:t>
        <a:bodyPr/>
        <a:lstStyle/>
        <a:p>
          <a:endParaRPr lang="es-ES"/>
        </a:p>
      </dgm:t>
    </dgm:pt>
    <dgm:pt modelId="{A1D72A58-BAD1-4398-A202-E33E949ECDE8}">
      <dgm:prSet phldrT="[Texto]"/>
      <dgm:spPr/>
      <dgm:t>
        <a:bodyPr/>
        <a:lstStyle/>
        <a:p>
          <a:r>
            <a:rPr lang="es-GT" dirty="0" smtClean="0"/>
            <a:t>Dolor</a:t>
          </a:r>
          <a:endParaRPr lang="es-ES" dirty="0"/>
        </a:p>
      </dgm:t>
    </dgm:pt>
    <dgm:pt modelId="{16E3C4B3-0DD2-425B-8A65-A984985D6AC8}" type="parTrans" cxnId="{9940FE8E-4AC7-4AA1-9867-E6DF6C7F338C}">
      <dgm:prSet/>
      <dgm:spPr/>
      <dgm:t>
        <a:bodyPr/>
        <a:lstStyle/>
        <a:p>
          <a:endParaRPr lang="es-ES"/>
        </a:p>
      </dgm:t>
    </dgm:pt>
    <dgm:pt modelId="{0DDD7608-CDF7-4DD8-9B85-6591E2DC95C6}" type="sibTrans" cxnId="{9940FE8E-4AC7-4AA1-9867-E6DF6C7F338C}">
      <dgm:prSet/>
      <dgm:spPr/>
      <dgm:t>
        <a:bodyPr/>
        <a:lstStyle/>
        <a:p>
          <a:endParaRPr lang="es-ES"/>
        </a:p>
      </dgm:t>
    </dgm:pt>
    <dgm:pt modelId="{4ED573E5-805F-4B04-96BC-13430657CEAE}">
      <dgm:prSet phldrT="[Texto]"/>
      <dgm:spPr/>
      <dgm:t>
        <a:bodyPr/>
        <a:lstStyle/>
        <a:p>
          <a:r>
            <a:rPr lang="es-GT" dirty="0" smtClean="0"/>
            <a:t>Sensaciones de tacto que requieren la transmisión de una fina gradación de intensidades</a:t>
          </a:r>
          <a:endParaRPr lang="es-ES" dirty="0"/>
        </a:p>
      </dgm:t>
    </dgm:pt>
    <dgm:pt modelId="{9503B20E-C087-40AE-93EC-76498FE79379}" type="parTrans" cxnId="{9C3813DA-2676-4B59-8CAA-6A3B63DCD00D}">
      <dgm:prSet/>
      <dgm:spPr/>
    </dgm:pt>
    <dgm:pt modelId="{2AF94231-032F-4945-9B13-1F4A972355FF}" type="sibTrans" cxnId="{9C3813DA-2676-4B59-8CAA-6A3B63DCD00D}">
      <dgm:prSet/>
      <dgm:spPr/>
    </dgm:pt>
    <dgm:pt modelId="{BF351A35-36C9-4FDD-BA9E-44740C7CC637}">
      <dgm:prSet phldrT="[Texto]"/>
      <dgm:spPr/>
      <dgm:t>
        <a:bodyPr/>
        <a:lstStyle/>
        <a:p>
          <a:r>
            <a:rPr lang="es-GT" dirty="0" smtClean="0"/>
            <a:t>Sensaciones </a:t>
          </a:r>
          <a:r>
            <a:rPr lang="es-GT" dirty="0" err="1" smtClean="0"/>
            <a:t>fásicas</a:t>
          </a:r>
          <a:r>
            <a:rPr lang="es-GT" dirty="0" smtClean="0"/>
            <a:t> como las vibratorias</a:t>
          </a:r>
          <a:endParaRPr lang="es-ES" dirty="0"/>
        </a:p>
      </dgm:t>
    </dgm:pt>
    <dgm:pt modelId="{8A3D750E-C196-4081-AC75-E17EB421B239}" type="parTrans" cxnId="{3DD864D4-D3EC-4A13-9EFB-90C7A499EB46}">
      <dgm:prSet/>
      <dgm:spPr/>
    </dgm:pt>
    <dgm:pt modelId="{3AFF1C6E-30DE-4701-A710-A26E888B8DD3}" type="sibTrans" cxnId="{3DD864D4-D3EC-4A13-9EFB-90C7A499EB46}">
      <dgm:prSet/>
      <dgm:spPr/>
    </dgm:pt>
    <dgm:pt modelId="{2C6782D1-03CB-46CD-BAA1-37E896F4FE55}">
      <dgm:prSet phldrT="[Texto]"/>
      <dgm:spPr/>
      <dgm:t>
        <a:bodyPr/>
        <a:lstStyle/>
        <a:p>
          <a:r>
            <a:rPr lang="es-GT" dirty="0" smtClean="0"/>
            <a:t>Sensaciones que indiquen un movimiento contra la piel</a:t>
          </a:r>
          <a:endParaRPr lang="es-ES" dirty="0"/>
        </a:p>
      </dgm:t>
    </dgm:pt>
    <dgm:pt modelId="{210DDDAD-7219-49E2-B192-B48ABD76CF4A}" type="parTrans" cxnId="{CC16D8FA-3A1A-4DEE-B177-1689AC8F5604}">
      <dgm:prSet/>
      <dgm:spPr/>
    </dgm:pt>
    <dgm:pt modelId="{F60D8789-C3C2-40F2-B9FB-275100C0E12C}" type="sibTrans" cxnId="{CC16D8FA-3A1A-4DEE-B177-1689AC8F5604}">
      <dgm:prSet/>
      <dgm:spPr/>
    </dgm:pt>
    <dgm:pt modelId="{BB12CDC0-DE5E-4D60-AA49-C7C2F9FFE437}">
      <dgm:prSet phldrT="[Texto]"/>
      <dgm:spPr/>
      <dgm:t>
        <a:bodyPr/>
        <a:lstStyle/>
        <a:p>
          <a:r>
            <a:rPr lang="es-GT" dirty="0" smtClean="0"/>
            <a:t>Sensaciones posicionales desde las articulaciones</a:t>
          </a:r>
          <a:endParaRPr lang="es-ES" dirty="0"/>
        </a:p>
      </dgm:t>
    </dgm:pt>
    <dgm:pt modelId="{D828F59C-439E-439D-84E2-1F44BD707401}" type="parTrans" cxnId="{7D8FBAC7-94B1-46EE-A3B3-4E904070D74E}">
      <dgm:prSet/>
      <dgm:spPr/>
    </dgm:pt>
    <dgm:pt modelId="{44AF2901-CCE3-43CA-94E7-428F761CBCD6}" type="sibTrans" cxnId="{7D8FBAC7-94B1-46EE-A3B3-4E904070D74E}">
      <dgm:prSet/>
      <dgm:spPr/>
    </dgm:pt>
    <dgm:pt modelId="{F0EF8D4C-BBCE-4988-A000-3745F5CDA32C}">
      <dgm:prSet phldrT="[Texto]"/>
      <dgm:spPr/>
      <dgm:t>
        <a:bodyPr/>
        <a:lstStyle/>
        <a:p>
          <a:r>
            <a:rPr lang="es-GT" dirty="0" smtClean="0"/>
            <a:t>Sensaciones de presión relacionadas con una gran finura en la estimación de su intensidad</a:t>
          </a:r>
          <a:endParaRPr lang="es-ES" dirty="0"/>
        </a:p>
      </dgm:t>
    </dgm:pt>
    <dgm:pt modelId="{E77C5E83-4F92-490F-BB85-DA83BDE8F930}" type="parTrans" cxnId="{AE7297F4-7FF7-442C-91A2-E6368C0F2435}">
      <dgm:prSet/>
      <dgm:spPr/>
    </dgm:pt>
    <dgm:pt modelId="{E0FE6122-B637-47C4-886A-88FA184D531A}" type="sibTrans" cxnId="{AE7297F4-7FF7-442C-91A2-E6368C0F2435}">
      <dgm:prSet/>
      <dgm:spPr/>
    </dgm:pt>
    <dgm:pt modelId="{01936235-3784-405B-B7FE-F103028085AF}">
      <dgm:prSet phldrT="[Texto]"/>
      <dgm:spPr/>
      <dgm:t>
        <a:bodyPr/>
        <a:lstStyle/>
        <a:p>
          <a:r>
            <a:rPr lang="es-GT" dirty="0" smtClean="0"/>
            <a:t>Sensaciones térmicas</a:t>
          </a:r>
          <a:endParaRPr lang="es-ES" dirty="0"/>
        </a:p>
      </dgm:t>
    </dgm:pt>
    <dgm:pt modelId="{7E50AF94-660E-4E12-8AC9-3D36975B2490}" type="parTrans" cxnId="{7E1D2719-2171-4E63-81ED-BD38FEB7CF25}">
      <dgm:prSet/>
      <dgm:spPr/>
    </dgm:pt>
    <dgm:pt modelId="{AE07331D-C73B-4805-994A-44A829E36D3C}" type="sibTrans" cxnId="{7E1D2719-2171-4E63-81ED-BD38FEB7CF25}">
      <dgm:prSet/>
      <dgm:spPr/>
    </dgm:pt>
    <dgm:pt modelId="{0C0EDF4C-AF4D-4B31-9177-C6D7A94077BB}">
      <dgm:prSet phldrT="[Texto]"/>
      <dgm:spPr/>
      <dgm:t>
        <a:bodyPr/>
        <a:lstStyle/>
        <a:p>
          <a:r>
            <a:rPr lang="es-GT" dirty="0" smtClean="0"/>
            <a:t>Sensaciones de presión y tacto </a:t>
          </a:r>
          <a:r>
            <a:rPr lang="es-GT" dirty="0" err="1" smtClean="0"/>
            <a:t>grocero</a:t>
          </a:r>
          <a:r>
            <a:rPr lang="es-GT" dirty="0" smtClean="0"/>
            <a:t>, localización burda sobre la superficie corporal</a:t>
          </a:r>
          <a:endParaRPr lang="es-ES" dirty="0"/>
        </a:p>
      </dgm:t>
    </dgm:pt>
    <dgm:pt modelId="{D24764E1-58FD-4822-BA1B-629B84A76B47}" type="parTrans" cxnId="{4C4B46EB-F713-452B-8B20-585152A5D6D0}">
      <dgm:prSet/>
      <dgm:spPr/>
    </dgm:pt>
    <dgm:pt modelId="{CBBBDED8-2092-4B4E-A77D-ADAAB56D05CE}" type="sibTrans" cxnId="{4C4B46EB-F713-452B-8B20-585152A5D6D0}">
      <dgm:prSet/>
      <dgm:spPr/>
    </dgm:pt>
    <dgm:pt modelId="{918A2C9A-434B-4AB6-A18C-235E8C42C0C0}">
      <dgm:prSet phldrT="[Texto]"/>
      <dgm:spPr/>
      <dgm:t>
        <a:bodyPr/>
        <a:lstStyle/>
        <a:p>
          <a:r>
            <a:rPr lang="es-GT" dirty="0" smtClean="0"/>
            <a:t>Sensaciones de Cosquilleo y picor</a:t>
          </a:r>
          <a:endParaRPr lang="es-ES" dirty="0"/>
        </a:p>
      </dgm:t>
    </dgm:pt>
    <dgm:pt modelId="{BE2EB45E-1161-438D-A045-2C1F225AB429}" type="parTrans" cxnId="{61E56B36-0732-4C9B-AC63-91F691B31437}">
      <dgm:prSet/>
      <dgm:spPr/>
    </dgm:pt>
    <dgm:pt modelId="{8EB2A6C2-A9EB-4046-A328-564E4743C9EC}" type="sibTrans" cxnId="{61E56B36-0732-4C9B-AC63-91F691B31437}">
      <dgm:prSet/>
      <dgm:spPr/>
    </dgm:pt>
    <dgm:pt modelId="{966FFF98-B751-49A4-92DC-EDFA81DE631A}">
      <dgm:prSet phldrT="[Texto]"/>
      <dgm:spPr/>
      <dgm:t>
        <a:bodyPr/>
        <a:lstStyle/>
        <a:p>
          <a:r>
            <a:rPr lang="es-GT" dirty="0" smtClean="0"/>
            <a:t>Sensaciones sexuales</a:t>
          </a:r>
          <a:endParaRPr lang="es-ES" dirty="0"/>
        </a:p>
      </dgm:t>
    </dgm:pt>
    <dgm:pt modelId="{3686484E-F701-4A57-8158-85BEC044E62F}" type="parTrans" cxnId="{82164BCA-5A3A-4891-B1E7-2A0367F5585D}">
      <dgm:prSet/>
      <dgm:spPr/>
    </dgm:pt>
    <dgm:pt modelId="{E3D5E471-9D80-473E-84C5-26E63C1E0680}" type="sibTrans" cxnId="{82164BCA-5A3A-4891-B1E7-2A0367F5585D}">
      <dgm:prSet/>
      <dgm:spPr/>
    </dgm:pt>
    <dgm:pt modelId="{5F0B1573-B4AA-4F08-BF2D-7F517617BB74}" type="pres">
      <dgm:prSet presAssocID="{FF4C43CE-AA97-4ABD-81D0-59182B4F4141}" presName="Name0" presStyleCnt="0">
        <dgm:presLayoutVars>
          <dgm:dir/>
          <dgm:animLvl val="lvl"/>
          <dgm:resizeHandles val="exact"/>
        </dgm:presLayoutVars>
      </dgm:prSet>
      <dgm:spPr/>
    </dgm:pt>
    <dgm:pt modelId="{BD1829BD-5CFE-41BC-A79F-88E48784B7D7}" type="pres">
      <dgm:prSet presAssocID="{9773223A-4946-44AB-8065-6792B0FD7A4A}" presName="composite" presStyleCnt="0"/>
      <dgm:spPr/>
    </dgm:pt>
    <dgm:pt modelId="{953FDF23-33E8-4D7D-B208-8DB44B2582AE}" type="pres">
      <dgm:prSet presAssocID="{9773223A-4946-44AB-8065-6792B0FD7A4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76A944-3119-453D-B68C-5E5824723913}" type="pres">
      <dgm:prSet presAssocID="{9773223A-4946-44AB-8065-6792B0FD7A4A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3AF7C40-3ECE-4E92-8C84-13A3B6CFA717}" type="pres">
      <dgm:prSet presAssocID="{FDABA4CE-B1B4-43CF-9806-755BE6DFCBB2}" presName="space" presStyleCnt="0"/>
      <dgm:spPr/>
    </dgm:pt>
    <dgm:pt modelId="{441F9F1E-85F7-463C-98A0-B462BAC8ABAA}" type="pres">
      <dgm:prSet presAssocID="{064ACF53-E0B3-4667-BD5C-34B0EC57412C}" presName="composite" presStyleCnt="0"/>
      <dgm:spPr/>
    </dgm:pt>
    <dgm:pt modelId="{259643CD-1916-4808-9D0B-A5535C23B696}" type="pres">
      <dgm:prSet presAssocID="{064ACF53-E0B3-4667-BD5C-34B0EC57412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ACB3794F-C8D3-4A59-956A-97DFD1F5AB59}" type="pres">
      <dgm:prSet presAssocID="{064ACF53-E0B3-4667-BD5C-34B0EC57412C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2AADE29-AA64-4866-A70A-636992416E70}" type="presOf" srcId="{4ED573E5-805F-4B04-96BC-13430657CEAE}" destId="{6D76A944-3119-453D-B68C-5E5824723913}" srcOrd="0" destOrd="1" presId="urn:microsoft.com/office/officeart/2005/8/layout/hList1"/>
    <dgm:cxn modelId="{A1AD174D-0927-478F-8EAF-2A6E33DB9180}" type="presOf" srcId="{F0EF8D4C-BBCE-4988-A000-3745F5CDA32C}" destId="{6D76A944-3119-453D-B68C-5E5824723913}" srcOrd="0" destOrd="5" presId="urn:microsoft.com/office/officeart/2005/8/layout/hList1"/>
    <dgm:cxn modelId="{23EA43EB-14C7-4189-9C53-43C738308B2C}" type="presOf" srcId="{A1D72A58-BAD1-4398-A202-E33E949ECDE8}" destId="{ACB3794F-C8D3-4A59-956A-97DFD1F5AB59}" srcOrd="0" destOrd="0" presId="urn:microsoft.com/office/officeart/2005/8/layout/hList1"/>
    <dgm:cxn modelId="{D46F1014-00DF-4E87-8666-FD9A364A2160}" type="presOf" srcId="{01936235-3784-405B-B7FE-F103028085AF}" destId="{ACB3794F-C8D3-4A59-956A-97DFD1F5AB59}" srcOrd="0" destOrd="1" presId="urn:microsoft.com/office/officeart/2005/8/layout/hList1"/>
    <dgm:cxn modelId="{9C3813DA-2676-4B59-8CAA-6A3B63DCD00D}" srcId="{9773223A-4946-44AB-8065-6792B0FD7A4A}" destId="{4ED573E5-805F-4B04-96BC-13430657CEAE}" srcOrd="1" destOrd="0" parTransId="{9503B20E-C087-40AE-93EC-76498FE79379}" sibTransId="{2AF94231-032F-4945-9B13-1F4A972355FF}"/>
    <dgm:cxn modelId="{D3119B46-DF42-4B18-82A2-2F58644B4043}" type="presOf" srcId="{0C0EDF4C-AF4D-4B31-9177-C6D7A94077BB}" destId="{ACB3794F-C8D3-4A59-956A-97DFD1F5AB59}" srcOrd="0" destOrd="2" presId="urn:microsoft.com/office/officeart/2005/8/layout/hList1"/>
    <dgm:cxn modelId="{4C4B46EB-F713-452B-8B20-585152A5D6D0}" srcId="{064ACF53-E0B3-4667-BD5C-34B0EC57412C}" destId="{0C0EDF4C-AF4D-4B31-9177-C6D7A94077BB}" srcOrd="2" destOrd="0" parTransId="{D24764E1-58FD-4822-BA1B-629B84A76B47}" sibTransId="{CBBBDED8-2092-4B4E-A77D-ADAAB56D05CE}"/>
    <dgm:cxn modelId="{55CB3CF2-D356-44D9-9BAC-AAF67FEAD478}" type="presOf" srcId="{FF4C43CE-AA97-4ABD-81D0-59182B4F4141}" destId="{5F0B1573-B4AA-4F08-BF2D-7F517617BB74}" srcOrd="0" destOrd="0" presId="urn:microsoft.com/office/officeart/2005/8/layout/hList1"/>
    <dgm:cxn modelId="{7B51A3CA-947F-4EBB-8D8C-2385E5D7C42F}" srcId="{FF4C43CE-AA97-4ABD-81D0-59182B4F4141}" destId="{064ACF53-E0B3-4667-BD5C-34B0EC57412C}" srcOrd="1" destOrd="0" parTransId="{9B4F8162-D37C-4FC6-91CF-30EB9AAA0746}" sibTransId="{1BA0108A-7A57-4860-99F3-786686D770A7}"/>
    <dgm:cxn modelId="{7E1D2719-2171-4E63-81ED-BD38FEB7CF25}" srcId="{064ACF53-E0B3-4667-BD5C-34B0EC57412C}" destId="{01936235-3784-405B-B7FE-F103028085AF}" srcOrd="1" destOrd="0" parTransId="{7E50AF94-660E-4E12-8AC9-3D36975B2490}" sibTransId="{AE07331D-C73B-4805-994A-44A829E36D3C}"/>
    <dgm:cxn modelId="{7D8FBAC7-94B1-46EE-A3B3-4E904070D74E}" srcId="{9773223A-4946-44AB-8065-6792B0FD7A4A}" destId="{BB12CDC0-DE5E-4D60-AA49-C7C2F9FFE437}" srcOrd="4" destOrd="0" parTransId="{D828F59C-439E-439D-84E2-1F44BD707401}" sibTransId="{44AF2901-CCE3-43CA-94E7-428F761CBCD6}"/>
    <dgm:cxn modelId="{3DD864D4-D3EC-4A13-9EFB-90C7A499EB46}" srcId="{9773223A-4946-44AB-8065-6792B0FD7A4A}" destId="{BF351A35-36C9-4FDD-BA9E-44740C7CC637}" srcOrd="2" destOrd="0" parTransId="{8A3D750E-C196-4081-AC75-E17EB421B239}" sibTransId="{3AFF1C6E-30DE-4701-A710-A26E888B8DD3}"/>
    <dgm:cxn modelId="{59A05021-D5A0-4B65-944B-943717E0366E}" type="presOf" srcId="{DB3DF83E-C8DB-4503-BED2-1255D18F7E1B}" destId="{6D76A944-3119-453D-B68C-5E5824723913}" srcOrd="0" destOrd="0" presId="urn:microsoft.com/office/officeart/2005/8/layout/hList1"/>
    <dgm:cxn modelId="{9940FE8E-4AC7-4AA1-9867-E6DF6C7F338C}" srcId="{064ACF53-E0B3-4667-BD5C-34B0EC57412C}" destId="{A1D72A58-BAD1-4398-A202-E33E949ECDE8}" srcOrd="0" destOrd="0" parTransId="{16E3C4B3-0DD2-425B-8A65-A984985D6AC8}" sibTransId="{0DDD7608-CDF7-4DD8-9B85-6591E2DC95C6}"/>
    <dgm:cxn modelId="{84279020-60C5-4035-A72C-15D4C8D84BC8}" srcId="{9773223A-4946-44AB-8065-6792B0FD7A4A}" destId="{DB3DF83E-C8DB-4503-BED2-1255D18F7E1B}" srcOrd="0" destOrd="0" parTransId="{51EA8384-721F-479D-A5AC-42455013C924}" sibTransId="{FD7A9E06-902F-42E0-8A82-990FB6F6A6CF}"/>
    <dgm:cxn modelId="{B464CE1D-662B-48AF-BA97-B07E8DFB22CB}" type="presOf" srcId="{BB12CDC0-DE5E-4D60-AA49-C7C2F9FFE437}" destId="{6D76A944-3119-453D-B68C-5E5824723913}" srcOrd="0" destOrd="4" presId="urn:microsoft.com/office/officeart/2005/8/layout/hList1"/>
    <dgm:cxn modelId="{1FA4A4F8-AE1D-466A-869C-F722AF90B58A}" type="presOf" srcId="{918A2C9A-434B-4AB6-A18C-235E8C42C0C0}" destId="{ACB3794F-C8D3-4A59-956A-97DFD1F5AB59}" srcOrd="0" destOrd="3" presId="urn:microsoft.com/office/officeart/2005/8/layout/hList1"/>
    <dgm:cxn modelId="{ECB293E2-FEC8-4E71-988E-089BA7EF533E}" type="presOf" srcId="{9773223A-4946-44AB-8065-6792B0FD7A4A}" destId="{953FDF23-33E8-4D7D-B208-8DB44B2582AE}" srcOrd="0" destOrd="0" presId="urn:microsoft.com/office/officeart/2005/8/layout/hList1"/>
    <dgm:cxn modelId="{AE7297F4-7FF7-442C-91A2-E6368C0F2435}" srcId="{9773223A-4946-44AB-8065-6792B0FD7A4A}" destId="{F0EF8D4C-BBCE-4988-A000-3745F5CDA32C}" srcOrd="5" destOrd="0" parTransId="{E77C5E83-4F92-490F-BB85-DA83BDE8F930}" sibTransId="{E0FE6122-B637-47C4-886A-88FA184D531A}"/>
    <dgm:cxn modelId="{7327FB54-B59B-4505-8FBB-FFC403C41F68}" type="presOf" srcId="{BF351A35-36C9-4FDD-BA9E-44740C7CC637}" destId="{6D76A944-3119-453D-B68C-5E5824723913}" srcOrd="0" destOrd="2" presId="urn:microsoft.com/office/officeart/2005/8/layout/hList1"/>
    <dgm:cxn modelId="{82164BCA-5A3A-4891-B1E7-2A0367F5585D}" srcId="{064ACF53-E0B3-4667-BD5C-34B0EC57412C}" destId="{966FFF98-B751-49A4-92DC-EDFA81DE631A}" srcOrd="4" destOrd="0" parTransId="{3686484E-F701-4A57-8158-85BEC044E62F}" sibTransId="{E3D5E471-9D80-473E-84C5-26E63C1E0680}"/>
    <dgm:cxn modelId="{D242EA5F-9453-4D97-B17C-00AE3D4B2491}" srcId="{FF4C43CE-AA97-4ABD-81D0-59182B4F4141}" destId="{9773223A-4946-44AB-8065-6792B0FD7A4A}" srcOrd="0" destOrd="0" parTransId="{29CE4ABB-469D-4A85-B39F-9D8D4C454F5F}" sibTransId="{FDABA4CE-B1B4-43CF-9806-755BE6DFCBB2}"/>
    <dgm:cxn modelId="{61E56B36-0732-4C9B-AC63-91F691B31437}" srcId="{064ACF53-E0B3-4667-BD5C-34B0EC57412C}" destId="{918A2C9A-434B-4AB6-A18C-235E8C42C0C0}" srcOrd="3" destOrd="0" parTransId="{BE2EB45E-1161-438D-A045-2C1F225AB429}" sibTransId="{8EB2A6C2-A9EB-4046-A328-564E4743C9EC}"/>
    <dgm:cxn modelId="{F05B0ACA-D6E5-4FB6-8750-BA3DB03797AA}" type="presOf" srcId="{064ACF53-E0B3-4667-BD5C-34B0EC57412C}" destId="{259643CD-1916-4808-9D0B-A5535C23B696}" srcOrd="0" destOrd="0" presId="urn:microsoft.com/office/officeart/2005/8/layout/hList1"/>
    <dgm:cxn modelId="{75D6350D-4619-49C3-9F14-C4435EBB3196}" type="presOf" srcId="{2C6782D1-03CB-46CD-BAA1-37E896F4FE55}" destId="{6D76A944-3119-453D-B68C-5E5824723913}" srcOrd="0" destOrd="3" presId="urn:microsoft.com/office/officeart/2005/8/layout/hList1"/>
    <dgm:cxn modelId="{13792249-C300-410F-97DA-5302D9C87122}" type="presOf" srcId="{966FFF98-B751-49A4-92DC-EDFA81DE631A}" destId="{ACB3794F-C8D3-4A59-956A-97DFD1F5AB59}" srcOrd="0" destOrd="4" presId="urn:microsoft.com/office/officeart/2005/8/layout/hList1"/>
    <dgm:cxn modelId="{CC16D8FA-3A1A-4DEE-B177-1689AC8F5604}" srcId="{9773223A-4946-44AB-8065-6792B0FD7A4A}" destId="{2C6782D1-03CB-46CD-BAA1-37E896F4FE55}" srcOrd="3" destOrd="0" parTransId="{210DDDAD-7219-49E2-B192-B48ABD76CF4A}" sibTransId="{F60D8789-C3C2-40F2-B9FB-275100C0E12C}"/>
    <dgm:cxn modelId="{25FDB19A-15A5-4623-8F17-3DC3D2FE3A70}" type="presParOf" srcId="{5F0B1573-B4AA-4F08-BF2D-7F517617BB74}" destId="{BD1829BD-5CFE-41BC-A79F-88E48784B7D7}" srcOrd="0" destOrd="0" presId="urn:microsoft.com/office/officeart/2005/8/layout/hList1"/>
    <dgm:cxn modelId="{B868E09D-CD94-4ACB-A54D-C49913A957FC}" type="presParOf" srcId="{BD1829BD-5CFE-41BC-A79F-88E48784B7D7}" destId="{953FDF23-33E8-4D7D-B208-8DB44B2582AE}" srcOrd="0" destOrd="0" presId="urn:microsoft.com/office/officeart/2005/8/layout/hList1"/>
    <dgm:cxn modelId="{19E3D585-40B5-4E55-967A-375AAF14AF7A}" type="presParOf" srcId="{BD1829BD-5CFE-41BC-A79F-88E48784B7D7}" destId="{6D76A944-3119-453D-B68C-5E5824723913}" srcOrd="1" destOrd="0" presId="urn:microsoft.com/office/officeart/2005/8/layout/hList1"/>
    <dgm:cxn modelId="{9200BCC9-FD05-45A4-9805-4CEE26C8E563}" type="presParOf" srcId="{5F0B1573-B4AA-4F08-BF2D-7F517617BB74}" destId="{53AF7C40-3ECE-4E92-8C84-13A3B6CFA717}" srcOrd="1" destOrd="0" presId="urn:microsoft.com/office/officeart/2005/8/layout/hList1"/>
    <dgm:cxn modelId="{EA2A1756-8A3F-4E13-8BD1-2D6414C2B1CB}" type="presParOf" srcId="{5F0B1573-B4AA-4F08-BF2D-7F517617BB74}" destId="{441F9F1E-85F7-463C-98A0-B462BAC8ABAA}" srcOrd="2" destOrd="0" presId="urn:microsoft.com/office/officeart/2005/8/layout/hList1"/>
    <dgm:cxn modelId="{99F76EB3-FA6F-4A90-A774-CAF71F347EE5}" type="presParOf" srcId="{441F9F1E-85F7-463C-98A0-B462BAC8ABAA}" destId="{259643CD-1916-4808-9D0B-A5535C23B696}" srcOrd="0" destOrd="0" presId="urn:microsoft.com/office/officeart/2005/8/layout/hList1"/>
    <dgm:cxn modelId="{1644E361-ADAD-47D7-A858-AAD42A439652}" type="presParOf" srcId="{441F9F1E-85F7-463C-98A0-B462BAC8ABAA}" destId="{ACB3794F-C8D3-4A59-956A-97DFD1F5AB5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FEE974-E6A1-4281-A7DE-D31BD7500826}">
      <dsp:nvSpPr>
        <dsp:cNvPr id="0" name=""/>
        <dsp:cNvSpPr/>
      </dsp:nvSpPr>
      <dsp:spPr>
        <a:xfrm>
          <a:off x="1939076" y="56706"/>
          <a:ext cx="2721902" cy="2721902"/>
        </a:xfrm>
        <a:prstGeom prst="ellipse">
          <a:avLst/>
        </a:prstGeom>
        <a:solidFill>
          <a:schemeClr val="accent4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8100" dir="5400000" algn="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000" kern="1200" dirty="0" smtClean="0"/>
            <a:t>Contacto</a:t>
          </a:r>
          <a:endParaRPr lang="es-ES" sz="3000" kern="1200" dirty="0"/>
        </a:p>
      </dsp:txBody>
      <dsp:txXfrm>
        <a:off x="2301997" y="533039"/>
        <a:ext cx="1996061" cy="1224856"/>
      </dsp:txXfrm>
    </dsp:sp>
    <dsp:sp modelId="{4FB392D9-988C-4CBD-8CFB-ACFB60F241A0}">
      <dsp:nvSpPr>
        <dsp:cNvPr id="0" name=""/>
        <dsp:cNvSpPr/>
      </dsp:nvSpPr>
      <dsp:spPr>
        <a:xfrm>
          <a:off x="2921229" y="1757895"/>
          <a:ext cx="2721902" cy="2721902"/>
        </a:xfrm>
        <a:prstGeom prst="ellipse">
          <a:avLst/>
        </a:prstGeom>
        <a:solidFill>
          <a:schemeClr val="accent4">
            <a:shade val="80000"/>
            <a:alpha val="50000"/>
            <a:hueOff val="122"/>
            <a:satOff val="-87"/>
            <a:lumOff val="2072"/>
            <a:alphaOff val="15000"/>
          </a:schemeClr>
        </a:solidFill>
        <a:ln>
          <a:noFill/>
        </a:ln>
        <a:effectLst>
          <a:outerShdw blurRad="38100" dist="38100" dir="5400000" algn="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000" kern="1200" dirty="0" smtClean="0"/>
            <a:t>Vibración</a:t>
          </a:r>
          <a:endParaRPr lang="es-ES" sz="3000" kern="1200" dirty="0"/>
        </a:p>
      </dsp:txBody>
      <dsp:txXfrm>
        <a:off x="3753678" y="2461053"/>
        <a:ext cx="1633141" cy="1497046"/>
      </dsp:txXfrm>
    </dsp:sp>
    <dsp:sp modelId="{2EC4048C-D553-46AB-8580-B3A1774565E5}">
      <dsp:nvSpPr>
        <dsp:cNvPr id="0" name=""/>
        <dsp:cNvSpPr/>
      </dsp:nvSpPr>
      <dsp:spPr>
        <a:xfrm>
          <a:off x="956923" y="1757895"/>
          <a:ext cx="2721902" cy="2721902"/>
        </a:xfrm>
        <a:prstGeom prst="ellipse">
          <a:avLst/>
        </a:prstGeom>
        <a:solidFill>
          <a:schemeClr val="accent4">
            <a:shade val="80000"/>
            <a:alpha val="50000"/>
            <a:hueOff val="245"/>
            <a:satOff val="-174"/>
            <a:lumOff val="4144"/>
            <a:alphaOff val="30000"/>
          </a:schemeClr>
        </a:solidFill>
        <a:ln>
          <a:noFill/>
        </a:ln>
        <a:effectLst>
          <a:outerShdw blurRad="38100" dist="38100" dir="5400000" algn="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3000" kern="1200" dirty="0" smtClean="0"/>
            <a:t>Presión</a:t>
          </a:r>
          <a:endParaRPr lang="es-ES" sz="3000" kern="1200" dirty="0"/>
        </a:p>
      </dsp:txBody>
      <dsp:txXfrm>
        <a:off x="1213236" y="2461053"/>
        <a:ext cx="1633141" cy="149704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65AE35-1DCC-4EC5-9A65-66A912E35E85}">
      <dsp:nvSpPr>
        <dsp:cNvPr id="0" name=""/>
        <dsp:cNvSpPr/>
      </dsp:nvSpPr>
      <dsp:spPr>
        <a:xfrm>
          <a:off x="40" y="166741"/>
          <a:ext cx="3845569" cy="779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100" kern="1200" dirty="0" smtClean="0"/>
            <a:t>Columna Dorsal – Lemnisco medial</a:t>
          </a:r>
          <a:endParaRPr lang="es-ES" sz="2100" kern="1200" dirty="0"/>
        </a:p>
      </dsp:txBody>
      <dsp:txXfrm>
        <a:off x="40" y="166741"/>
        <a:ext cx="3845569" cy="779817"/>
      </dsp:txXfrm>
    </dsp:sp>
    <dsp:sp modelId="{478C25F0-7DDB-478E-891A-F71523F16BF3}">
      <dsp:nvSpPr>
        <dsp:cNvPr id="0" name=""/>
        <dsp:cNvSpPr/>
      </dsp:nvSpPr>
      <dsp:spPr>
        <a:xfrm>
          <a:off x="40" y="946558"/>
          <a:ext cx="3845569" cy="34587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Fibras </a:t>
          </a:r>
          <a:r>
            <a:rPr lang="es-GT" sz="2100" kern="1200" dirty="0" err="1" smtClean="0"/>
            <a:t>mielínicas</a:t>
          </a:r>
          <a:r>
            <a:rPr lang="es-GT" sz="2100" kern="1200" dirty="0" smtClean="0"/>
            <a:t> grandes, 30-110 m/s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Acusada orientación espacial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Información enviada con rapidez, fidelidad temporal y espacial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Limitado a sensibilidades puntuales </a:t>
          </a:r>
          <a:r>
            <a:rPr lang="es-GT" sz="2100" kern="1200" dirty="0" err="1" smtClean="0"/>
            <a:t>mecanorreceptoras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kern="1200" dirty="0"/>
        </a:p>
      </dsp:txBody>
      <dsp:txXfrm>
        <a:off x="40" y="946558"/>
        <a:ext cx="3845569" cy="3458700"/>
      </dsp:txXfrm>
    </dsp:sp>
    <dsp:sp modelId="{493C630D-A907-4E35-8D3A-28DFCCD57FD9}">
      <dsp:nvSpPr>
        <dsp:cNvPr id="0" name=""/>
        <dsp:cNvSpPr/>
      </dsp:nvSpPr>
      <dsp:spPr>
        <a:xfrm>
          <a:off x="4383989" y="166741"/>
          <a:ext cx="3845569" cy="779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2100" kern="1200" dirty="0" smtClean="0"/>
            <a:t>Sistema </a:t>
          </a:r>
          <a:r>
            <a:rPr lang="es-GT" sz="2100" kern="1200" dirty="0" err="1" smtClean="0"/>
            <a:t>Anterolateral</a:t>
          </a:r>
          <a:endParaRPr lang="es-ES" sz="2100" kern="1200" dirty="0"/>
        </a:p>
      </dsp:txBody>
      <dsp:txXfrm>
        <a:off x="4383989" y="166741"/>
        <a:ext cx="3845569" cy="779817"/>
      </dsp:txXfrm>
    </dsp:sp>
    <dsp:sp modelId="{2B24118D-88C2-40A5-97E6-BAC397162E18}">
      <dsp:nvSpPr>
        <dsp:cNvPr id="0" name=""/>
        <dsp:cNvSpPr/>
      </dsp:nvSpPr>
      <dsp:spPr>
        <a:xfrm>
          <a:off x="4383989" y="946558"/>
          <a:ext cx="3845569" cy="34587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Fibras </a:t>
          </a:r>
          <a:r>
            <a:rPr lang="es-GT" sz="2100" kern="1200" dirty="0" err="1" smtClean="0"/>
            <a:t>mielínicas</a:t>
          </a:r>
          <a:r>
            <a:rPr lang="es-GT" sz="2100" kern="1200" dirty="0" smtClean="0"/>
            <a:t> pequeñas, hasta 40 m/s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Orientación espacial disminuida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2100" kern="1200" dirty="0" smtClean="0"/>
            <a:t>Transmite un amplio espectro de modalidades sensitivas: dolor, calor-frío, sensaciones táctiles </a:t>
          </a:r>
          <a:r>
            <a:rPr lang="es-GT" sz="2100" kern="1200" dirty="0" err="1" smtClean="0"/>
            <a:t>groceras</a:t>
          </a:r>
          <a:r>
            <a:rPr lang="es-GT" sz="2100" kern="1200" dirty="0" smtClean="0"/>
            <a:t> (a diferencia del Dorsal-Lemnisco)</a:t>
          </a:r>
          <a:endParaRPr lang="es-ES" sz="2100" kern="1200" dirty="0"/>
        </a:p>
      </dsp:txBody>
      <dsp:txXfrm>
        <a:off x="4383989" y="946558"/>
        <a:ext cx="3845569" cy="34587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3FDF23-33E8-4D7D-B208-8DB44B2582AE}">
      <dsp:nvSpPr>
        <dsp:cNvPr id="0" name=""/>
        <dsp:cNvSpPr/>
      </dsp:nvSpPr>
      <dsp:spPr>
        <a:xfrm>
          <a:off x="40" y="187540"/>
          <a:ext cx="3845569" cy="5954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600" kern="1200" dirty="0" smtClean="0"/>
            <a:t>Sistema Columna dorsal-lemnisco medial</a:t>
          </a:r>
          <a:endParaRPr lang="es-ES" sz="1600" kern="1200" dirty="0"/>
        </a:p>
      </dsp:txBody>
      <dsp:txXfrm>
        <a:off x="40" y="187540"/>
        <a:ext cx="3845569" cy="595478"/>
      </dsp:txXfrm>
    </dsp:sp>
    <dsp:sp modelId="{6D76A944-3119-453D-B68C-5E5824723913}">
      <dsp:nvSpPr>
        <dsp:cNvPr id="0" name=""/>
        <dsp:cNvSpPr/>
      </dsp:nvSpPr>
      <dsp:spPr>
        <a:xfrm>
          <a:off x="40" y="783019"/>
          <a:ext cx="3845569" cy="3601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de tacto altamente discriminativas (alto grado de localización del estímulo)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de tacto que requieren la transmisión de una fina gradación de intensidades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</a:t>
          </a:r>
          <a:r>
            <a:rPr lang="es-GT" sz="1600" kern="1200" dirty="0" err="1" smtClean="0"/>
            <a:t>fásicas</a:t>
          </a:r>
          <a:r>
            <a:rPr lang="es-GT" sz="1600" kern="1200" dirty="0" smtClean="0"/>
            <a:t> como las vibratorias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que indiquen un movimiento contra la piel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posicionales desde las articulaciones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de presión relacionadas con una gran finura en la estimación de su intensidad</a:t>
          </a:r>
          <a:endParaRPr lang="es-ES" sz="1600" kern="1200" dirty="0"/>
        </a:p>
      </dsp:txBody>
      <dsp:txXfrm>
        <a:off x="40" y="783019"/>
        <a:ext cx="3845569" cy="3601440"/>
      </dsp:txXfrm>
    </dsp:sp>
    <dsp:sp modelId="{259643CD-1916-4808-9D0B-A5535C23B696}">
      <dsp:nvSpPr>
        <dsp:cNvPr id="0" name=""/>
        <dsp:cNvSpPr/>
      </dsp:nvSpPr>
      <dsp:spPr>
        <a:xfrm>
          <a:off x="4383989" y="187540"/>
          <a:ext cx="3845569" cy="5954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GT" sz="1600" kern="1200" dirty="0" smtClean="0"/>
            <a:t>Sistema </a:t>
          </a:r>
          <a:r>
            <a:rPr lang="es-GT" sz="1600" kern="1200" dirty="0" err="1" smtClean="0"/>
            <a:t>Anterolateral</a:t>
          </a:r>
          <a:endParaRPr lang="es-ES" sz="1600" kern="1200" dirty="0"/>
        </a:p>
      </dsp:txBody>
      <dsp:txXfrm>
        <a:off x="4383989" y="187540"/>
        <a:ext cx="3845569" cy="595478"/>
      </dsp:txXfrm>
    </dsp:sp>
    <dsp:sp modelId="{ACB3794F-C8D3-4A59-956A-97DFD1F5AB59}">
      <dsp:nvSpPr>
        <dsp:cNvPr id="0" name=""/>
        <dsp:cNvSpPr/>
      </dsp:nvSpPr>
      <dsp:spPr>
        <a:xfrm>
          <a:off x="4383989" y="783019"/>
          <a:ext cx="3845569" cy="3601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0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Dolor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térmicas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de presión y tacto </a:t>
          </a:r>
          <a:r>
            <a:rPr lang="es-GT" sz="1600" kern="1200" dirty="0" err="1" smtClean="0"/>
            <a:t>grocero</a:t>
          </a:r>
          <a:r>
            <a:rPr lang="es-GT" sz="1600" kern="1200" dirty="0" smtClean="0"/>
            <a:t>, localización burda sobre la superficie corporal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de Cosquilleo y picor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GT" sz="1600" kern="1200" dirty="0" smtClean="0"/>
            <a:t>Sensaciones sexuales</a:t>
          </a:r>
          <a:endParaRPr lang="es-ES" sz="1600" kern="1200" dirty="0"/>
        </a:p>
      </dsp:txBody>
      <dsp:txXfrm>
        <a:off x="4383989" y="783019"/>
        <a:ext cx="3845569" cy="3601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B9683105-0A8F-4C9E-9A1C-3D78C99A42AB}" type="datetimeFigureOut">
              <a:rPr lang="es-ES" smtClean="0"/>
              <a:t>12/02/2014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EB9B2217-B554-423A-A3C0-30277B7E1F68}" type="slidenum">
              <a:rPr lang="es-ES" smtClean="0"/>
              <a:t>‹Nº›</a:t>
            </a:fld>
            <a:endParaRPr lang="es-E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38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How%20german%20sounds%20compared%20with%20other%20languages,%20Johnnathan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Vibraci&#243;n%20Diapas&#243;n%20y%20Pie%20Diab&#233;tico,%20Dr.%20Johnnathan%20Molina,%20Fisiolog&#237;a%202014.wm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nathan\Desktop\Diapas&#243;n,%20Sordera,%20Test%20de%20Weber%20y%20Rinne,%20Dr.%20Johnnathan%20Molina,%20Fisiolog&#237;a%202014.wmv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s-GT" sz="2400" dirty="0" smtClean="0"/>
              <a:t>Dr. Johnnathan Molina</a:t>
            </a:r>
          </a:p>
          <a:p>
            <a:pPr algn="r"/>
            <a:r>
              <a:rPr lang="es-GT" sz="2400" dirty="0" smtClean="0"/>
              <a:t>Fisiología Médica, 2014</a:t>
            </a:r>
            <a:endParaRPr lang="es-ES" sz="2400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sz="3600" dirty="0" smtClean="0"/>
              <a:t>Sensibilidades somáticas I:</a:t>
            </a:r>
            <a:br>
              <a:rPr lang="es-GT" sz="3600" dirty="0" smtClean="0"/>
            </a:br>
            <a:r>
              <a:rPr lang="es-GT" sz="3600" dirty="0" smtClean="0"/>
              <a:t>Sensaciones táctil y posicional</a:t>
            </a:r>
            <a:endParaRPr lang="es-E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Transmisión por la Columna dorsal – Lemnisco medial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7412" name="Picture 4" descr="http://www.anatomiahumana.ucv.cl/morfo1/foto1/trond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4237"/>
            <a:ext cx="3133869" cy="5223115"/>
          </a:xfrm>
          <a:prstGeom prst="rect">
            <a:avLst/>
          </a:prstGeom>
          <a:noFill/>
        </p:spPr>
      </p:pic>
      <p:pic>
        <p:nvPicPr>
          <p:cNvPr id="17414" name="Picture 6" descr="http://psicopsi.com/files/u1/mesencefal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856" y="1324841"/>
            <a:ext cx="3759656" cy="5272511"/>
          </a:xfrm>
          <a:prstGeom prst="rect">
            <a:avLst/>
          </a:prstGeom>
          <a:noFill/>
        </p:spPr>
      </p:pic>
      <p:pic>
        <p:nvPicPr>
          <p:cNvPr id="17418" name="Picture 10" descr="http://www.psiqueuned.net/apuntes/1primero/2002/TALLO%20ENCEF%C3%81LI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578901"/>
            <a:ext cx="4464496" cy="627909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</p:pic>
      <p:cxnSp>
        <p:nvCxnSpPr>
          <p:cNvPr id="10" name="9 Conector recto"/>
          <p:cNvCxnSpPr/>
          <p:nvPr/>
        </p:nvCxnSpPr>
        <p:spPr>
          <a:xfrm>
            <a:off x="2123728" y="2420888"/>
            <a:ext cx="7920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fbcdn-sphotos-e-a.akamaihd.net/hphotos-ak-ash3/t1/1622236_758165687537778_51244451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076" name="AutoShape 4" descr="https://fbcdn-sphotos-e-a.akamaihd.net/hphotos-ak-ash3/t1/1622236_758165687537778_51244451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078" name="AutoShape 6" descr="https://fbcdn-sphotos-e-a.akamaihd.net/hphotos-ak-ash3/t1/1622236_758165687537778_51244451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081" name="Picture 9" descr="C:\Users\Jonathan\Downloads\1622236_758165687537778_51244451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588224" cy="6858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Columna dorsal – Lemnisco medial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GT" dirty="0" smtClean="0"/>
              <a:t>Al penetrar en la médula espinal: </a:t>
            </a:r>
          </a:p>
          <a:p>
            <a:r>
              <a:rPr lang="es-GT" dirty="0" smtClean="0"/>
              <a:t>rama medial (sube hacia el encéfalo) </a:t>
            </a:r>
          </a:p>
          <a:p>
            <a:r>
              <a:rPr lang="es-GT" dirty="0" smtClean="0"/>
              <a:t>rama lateral (sinapsis locales) 3 funciones/destinos:</a:t>
            </a:r>
          </a:p>
          <a:p>
            <a:pPr>
              <a:buNone/>
            </a:pPr>
            <a:r>
              <a:rPr lang="es-GT" dirty="0" smtClean="0"/>
              <a:t>1)Fibras que entran en las columnas dorsales de la médula y luego ascienden hacia el encéfalo</a:t>
            </a:r>
          </a:p>
          <a:p>
            <a:pPr>
              <a:buNone/>
            </a:pPr>
            <a:r>
              <a:rPr lang="es-GT" dirty="0" smtClean="0"/>
              <a:t>2)Fibras cortas terminan a nivel local para los reflejos locales</a:t>
            </a:r>
          </a:p>
          <a:p>
            <a:pPr>
              <a:buNone/>
            </a:pPr>
            <a:r>
              <a:rPr lang="es-GT" dirty="0" smtClean="0"/>
              <a:t>3)Fibras que dan origen a los fascículos </a:t>
            </a:r>
            <a:r>
              <a:rPr lang="es-GT" dirty="0" err="1" smtClean="0"/>
              <a:t>espinocerebelosos</a:t>
            </a:r>
            <a:r>
              <a:rPr lang="es-GT" dirty="0" smtClean="0"/>
              <a:t> (ventrales y dorsales)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rocio.jimenez.tripod.com/blog/v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8553"/>
            <a:ext cx="7452320" cy="6510807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179512" y="1772816"/>
            <a:ext cx="15841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400" dirty="0" smtClean="0"/>
              <a:t>En su recorrido a través del tronco encefálico, fibras NUEVAS procedentes de los núcleos sensitivos del Trigémino se incorporan a cada lemnisco medial, con las mismas funciones sensitivas para la cabeza que las fibras dorsales para el cuerpo</a:t>
            </a:r>
            <a:endParaRPr lang="es-ES" sz="1400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1763688" y="3284984"/>
            <a:ext cx="172819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251520" y="548680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1400" dirty="0" smtClean="0"/>
              <a:t>Complejo </a:t>
            </a:r>
            <a:r>
              <a:rPr lang="es-GT" sz="1400" dirty="0" err="1" smtClean="0"/>
              <a:t>ventrobasal</a:t>
            </a:r>
            <a:r>
              <a:rPr lang="es-GT" sz="1400" dirty="0" smtClean="0"/>
              <a:t> del tálamo</a:t>
            </a:r>
            <a:endParaRPr lang="es-ES" sz="1400" dirty="0"/>
          </a:p>
        </p:txBody>
      </p:sp>
      <p:cxnSp>
        <p:nvCxnSpPr>
          <p:cNvPr id="10" name="9 Conector recto de flecha"/>
          <p:cNvCxnSpPr/>
          <p:nvPr/>
        </p:nvCxnSpPr>
        <p:spPr>
          <a:xfrm>
            <a:off x="1259632" y="980728"/>
            <a:ext cx="2304256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4211960" y="332656"/>
            <a:ext cx="2238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1400" dirty="0" smtClean="0">
                <a:solidFill>
                  <a:srgbClr val="FF0000"/>
                </a:solidFill>
              </a:rPr>
              <a:t>Área </a:t>
            </a:r>
            <a:r>
              <a:rPr lang="es-GT" sz="1400" dirty="0" err="1" smtClean="0">
                <a:solidFill>
                  <a:srgbClr val="FF0000"/>
                </a:solidFill>
              </a:rPr>
              <a:t>Somatosensitiva</a:t>
            </a:r>
            <a:r>
              <a:rPr lang="es-GT" sz="1400" dirty="0" smtClean="0">
                <a:solidFill>
                  <a:srgbClr val="FF0000"/>
                </a:solidFill>
              </a:rPr>
              <a:t> I y II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0" y="5229200"/>
            <a:ext cx="1691680" cy="1569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GT" sz="1200" b="1" u="sng" dirty="0" smtClean="0"/>
              <a:t>Dolor:  </a:t>
            </a:r>
            <a:r>
              <a:rPr lang="es-GT" sz="1200" dirty="0" smtClean="0"/>
              <a:t>primero a la formación reticular y luego a los </a:t>
            </a:r>
            <a:r>
              <a:rPr lang="es-GT" sz="1200" dirty="0" err="1" smtClean="0"/>
              <a:t>intralaminares</a:t>
            </a:r>
            <a:r>
              <a:rPr lang="es-GT" sz="1200" dirty="0" smtClean="0"/>
              <a:t> del tálamo (no pasa por el </a:t>
            </a:r>
            <a:r>
              <a:rPr lang="es-GT" sz="1200" dirty="0" err="1" smtClean="0"/>
              <a:t>ventrobasal</a:t>
            </a:r>
            <a:r>
              <a:rPr lang="es-GT" sz="1200" dirty="0" smtClean="0"/>
              <a:t> como el resto de estímulos del </a:t>
            </a:r>
            <a:r>
              <a:rPr lang="es-GT" sz="1200" dirty="0" err="1" smtClean="0"/>
              <a:t>anterolateral</a:t>
            </a:r>
            <a:r>
              <a:rPr lang="es-GT" sz="1200" dirty="0" smtClean="0"/>
              <a:t>)</a:t>
            </a:r>
            <a:endParaRPr lang="es-ES" sz="1200" dirty="0"/>
          </a:p>
        </p:txBody>
      </p:sp>
      <p:cxnSp>
        <p:nvCxnSpPr>
          <p:cNvPr id="15" name="14 Conector recto de flecha"/>
          <p:cNvCxnSpPr/>
          <p:nvPr/>
        </p:nvCxnSpPr>
        <p:spPr>
          <a:xfrm flipV="1">
            <a:off x="1691680" y="1916832"/>
            <a:ext cx="5328592" cy="3816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Corteza </a:t>
            </a:r>
            <a:r>
              <a:rPr lang="es-GT" dirty="0" err="1" smtClean="0"/>
              <a:t>Somatosensitiva</a:t>
            </a:r>
            <a:endParaRPr lang="es-ES" dirty="0"/>
          </a:p>
        </p:txBody>
      </p:sp>
      <p:pic>
        <p:nvPicPr>
          <p:cNvPr id="15364" name="Picture 4" descr="http://www.sistemanervoso.com/images/anatomia/anima1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276872"/>
            <a:ext cx="4499993" cy="3168352"/>
          </a:xfrm>
          <a:prstGeom prst="rect">
            <a:avLst/>
          </a:prstGeom>
          <a:noFill/>
        </p:spPr>
      </p:pic>
      <p:pic>
        <p:nvPicPr>
          <p:cNvPr id="15366" name="Picture 6" descr="http://image.slidesharecdn.com/6635670-areas-de-brodmann-130214133428-phpapp01/95/slide-1-638.jpg?cb=1360870508"/>
          <p:cNvPicPr>
            <a:picLocks noChangeAspect="1" noChangeArrowheads="1"/>
          </p:cNvPicPr>
          <p:nvPr/>
        </p:nvPicPr>
        <p:blipFill>
          <a:blip r:embed="rId3" cstate="print"/>
          <a:srcRect l="13173" t="1713" r="8353" b="4045"/>
          <a:stretch>
            <a:fillRect/>
          </a:stretch>
        </p:blipFill>
        <p:spPr bwMode="auto">
          <a:xfrm>
            <a:off x="4572000" y="1772816"/>
            <a:ext cx="4572000" cy="396044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611560" y="1700808"/>
            <a:ext cx="3605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Diferentes estructuras histológicas</a:t>
            </a:r>
            <a:endParaRPr lang="es-ES" dirty="0"/>
          </a:p>
        </p:txBody>
      </p:sp>
      <p:cxnSp>
        <p:nvCxnSpPr>
          <p:cNvPr id="9" name="8 Conector recto de flecha"/>
          <p:cNvCxnSpPr>
            <a:stCxn id="7" idx="3"/>
          </p:cNvCxnSpPr>
          <p:nvPr/>
        </p:nvCxnSpPr>
        <p:spPr>
          <a:xfrm>
            <a:off x="4217034" y="1885474"/>
            <a:ext cx="1003038" cy="2473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675591" y="5949280"/>
            <a:ext cx="8468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dirty="0" smtClean="0"/>
              <a:t>La mitad anterior del parietal tiene funciones de recepción e interpretación, </a:t>
            </a:r>
          </a:p>
          <a:p>
            <a:r>
              <a:rPr lang="es-GT" dirty="0" smtClean="0"/>
              <a:t>La mitad posterior del parietal tiene funciones  a niveles más altos de interpretación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javeriana.edu.co/Facultades/Ciencias/neurobioquimica/libros/neurobioquimica/2004-cereb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824192" cy="5868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Áreas </a:t>
            </a:r>
            <a:r>
              <a:rPr lang="es-GT" dirty="0" err="1" smtClean="0"/>
              <a:t>Somatosensitivas</a:t>
            </a:r>
            <a:r>
              <a:rPr lang="es-GT" dirty="0" smtClean="0"/>
              <a:t> I y II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169168" y="1340768"/>
            <a:ext cx="3970784" cy="4752528"/>
          </a:xfrm>
          <a:ln w="76200">
            <a:solidFill>
              <a:srgbClr val="002060"/>
            </a:solidFill>
          </a:ln>
        </p:spPr>
        <p:txBody>
          <a:bodyPr>
            <a:normAutofit fontScale="85000" lnSpcReduction="20000"/>
          </a:bodyPr>
          <a:lstStyle/>
          <a:p>
            <a:pPr algn="just"/>
            <a:r>
              <a:rPr lang="es-GT" sz="1800" b="1" u="sng" dirty="0" smtClean="0"/>
              <a:t>Área I: (</a:t>
            </a:r>
            <a:r>
              <a:rPr lang="es-GT" sz="1800" b="1" u="sng" dirty="0" err="1" smtClean="0"/>
              <a:t>Brodmann</a:t>
            </a:r>
            <a:r>
              <a:rPr lang="es-GT" sz="1800" b="1" u="sng" dirty="0" smtClean="0"/>
              <a:t> 1,2,3)</a:t>
            </a:r>
          </a:p>
          <a:p>
            <a:pPr algn="just">
              <a:buNone/>
            </a:pPr>
            <a:r>
              <a:rPr lang="es-GT" sz="1800" b="1" dirty="0" smtClean="0"/>
              <a:t>-</a:t>
            </a:r>
            <a:r>
              <a:rPr lang="es-GT" sz="1800" dirty="0" smtClean="0"/>
              <a:t>Grado acusado de localización</a:t>
            </a:r>
          </a:p>
          <a:p>
            <a:pPr algn="just">
              <a:buNone/>
            </a:pPr>
            <a:r>
              <a:rPr lang="es-GT" sz="1800" dirty="0" smtClean="0"/>
              <a:t>-Son necesarias las proyecciones desde el área </a:t>
            </a:r>
            <a:r>
              <a:rPr lang="es-GT" sz="1800" dirty="0" err="1" smtClean="0"/>
              <a:t>somatosensitiva</a:t>
            </a:r>
            <a:r>
              <a:rPr lang="es-GT" sz="1800" dirty="0" smtClean="0"/>
              <a:t> I para que funcione el II y no así a la inversa</a:t>
            </a:r>
          </a:p>
          <a:p>
            <a:pPr algn="just">
              <a:buNone/>
            </a:pPr>
            <a:r>
              <a:rPr lang="es-GT" sz="1800" dirty="0" smtClean="0"/>
              <a:t>-Mientras más posterior , más se responde a los receptores de adaptación lenta y presión profunda</a:t>
            </a:r>
          </a:p>
          <a:p>
            <a:pPr algn="just">
              <a:buNone/>
            </a:pPr>
            <a:r>
              <a:rPr lang="es-GT" sz="1800" dirty="0" smtClean="0"/>
              <a:t>-Resección produce incapacidad para: 1)Localizar </a:t>
            </a:r>
            <a:r>
              <a:rPr lang="es-GT" sz="1800" i="1" dirty="0" err="1" smtClean="0"/>
              <a:t>especificamente</a:t>
            </a:r>
            <a:r>
              <a:rPr lang="es-GT" sz="1800" dirty="0" smtClean="0"/>
              <a:t> un estímulo 2)Valorar grados de presión, 3)Valorar peso, 4)Valorar forma de los objetos-</a:t>
            </a:r>
            <a:r>
              <a:rPr lang="es-GT" sz="1800" i="1" dirty="0" err="1" smtClean="0"/>
              <a:t>astereognosia</a:t>
            </a:r>
            <a:r>
              <a:rPr lang="es-GT" sz="1800" i="1" dirty="0" smtClean="0"/>
              <a:t>- 5)</a:t>
            </a:r>
            <a:r>
              <a:rPr lang="es-GT" sz="1800" dirty="0" smtClean="0"/>
              <a:t>Valorar Textura y 6) Delimitar el dolor y temperatura.</a:t>
            </a:r>
          </a:p>
          <a:p>
            <a:pPr algn="just"/>
            <a:r>
              <a:rPr lang="es-GT" sz="1800" b="1" u="sng" dirty="0" smtClean="0"/>
              <a:t>Área II:</a:t>
            </a:r>
          </a:p>
          <a:p>
            <a:pPr algn="just">
              <a:buNone/>
            </a:pPr>
            <a:r>
              <a:rPr lang="es-GT" sz="1800" b="1" dirty="0" smtClean="0"/>
              <a:t>-</a:t>
            </a:r>
            <a:r>
              <a:rPr lang="es-GT" sz="1800" dirty="0" smtClean="0"/>
              <a:t>Grado inferior de localización</a:t>
            </a:r>
          </a:p>
          <a:p>
            <a:pPr algn="just">
              <a:buNone/>
            </a:pPr>
            <a:r>
              <a:rPr lang="es-GT" sz="1800" dirty="0" smtClean="0"/>
              <a:t>-Cara en su parte anterior</a:t>
            </a:r>
          </a:p>
          <a:p>
            <a:pPr algn="just">
              <a:buNone/>
            </a:pPr>
            <a:r>
              <a:rPr lang="es-GT" sz="1800" dirty="0" smtClean="0"/>
              <a:t>-Brazos en su parte central </a:t>
            </a:r>
          </a:p>
          <a:p>
            <a:pPr algn="just">
              <a:buNone/>
            </a:pPr>
            <a:r>
              <a:rPr lang="es-GT" sz="1800" dirty="0" smtClean="0"/>
              <a:t>-Piernas en la </a:t>
            </a:r>
            <a:r>
              <a:rPr lang="es-GT" sz="1800" dirty="0" err="1" smtClean="0"/>
              <a:t>posterosuperior</a:t>
            </a:r>
            <a:endParaRPr lang="es-GT" sz="1800" dirty="0" smtClean="0"/>
          </a:p>
          <a:p>
            <a:pPr algn="just">
              <a:buNone/>
            </a:pPr>
            <a:endParaRPr lang="es-ES" sz="1800" dirty="0"/>
          </a:p>
        </p:txBody>
      </p:sp>
      <p:pic>
        <p:nvPicPr>
          <p:cNvPr id="13314" name="Picture 2" descr="http://www.cismedica.com/electroencefalografo%20digital%202%20pe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1340768"/>
            <a:ext cx="4962525" cy="4752528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5" name="4 CuadroTexto"/>
          <p:cNvSpPr txBox="1"/>
          <p:nvPr/>
        </p:nvSpPr>
        <p:spPr>
          <a:xfrm>
            <a:off x="6444208" y="836712"/>
            <a:ext cx="821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dirty="0" smtClean="0">
                <a:solidFill>
                  <a:srgbClr val="FF0000"/>
                </a:solidFill>
              </a:rPr>
              <a:t>Área I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812360" y="836712"/>
            <a:ext cx="911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dirty="0" smtClean="0">
                <a:solidFill>
                  <a:srgbClr val="FF0000"/>
                </a:solidFill>
              </a:rPr>
              <a:t>Área II</a:t>
            </a:r>
            <a:endParaRPr lang="es-ES" b="1" dirty="0">
              <a:solidFill>
                <a:srgbClr val="FF0000"/>
              </a:solidFill>
            </a:endParaRPr>
          </a:p>
        </p:txBody>
      </p:sp>
      <p:cxnSp>
        <p:nvCxnSpPr>
          <p:cNvPr id="8" name="7 Conector recto de flecha"/>
          <p:cNvCxnSpPr>
            <a:stCxn id="5" idx="2"/>
          </p:cNvCxnSpPr>
          <p:nvPr/>
        </p:nvCxnSpPr>
        <p:spPr>
          <a:xfrm>
            <a:off x="6855058" y="1206044"/>
            <a:ext cx="165214" cy="782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flipH="1">
            <a:off x="7380312" y="1196752"/>
            <a:ext cx="770890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Orientación espacial de las señales sensitivas en el área </a:t>
            </a:r>
            <a:r>
              <a:rPr lang="es-GT" dirty="0" err="1" smtClean="0"/>
              <a:t>somatosensitiva</a:t>
            </a:r>
            <a:r>
              <a:rPr lang="es-GT" dirty="0" smtClean="0"/>
              <a:t> I (Homúnculo)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90" name="Picture 2" descr="http://rocio.jimenez.tripod.com/blog/el-homunculo-de-penfi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712968" cy="4680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cxnSp>
        <p:nvCxnSpPr>
          <p:cNvPr id="6" name="5 Conector recto"/>
          <p:cNvCxnSpPr/>
          <p:nvPr/>
        </p:nvCxnSpPr>
        <p:spPr>
          <a:xfrm>
            <a:off x="2411760" y="4365104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5364088" y="443711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292" name="Picture 4" descr="http://www.winmates.net/imagen/psico/penfie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629" y="1628800"/>
            <a:ext cx="8139827" cy="43924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How german sounds compared with other languages, Johnnathan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512676"/>
            <a:ext cx="7780808" cy="583560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8914" name="Picture 2" descr="http://2.bp.blogspot.com/-F8zqDiqr_qw/TsG0DKfAf6I/AAAAAAAAATE/-k7uBm1FjTw/s1600/grafico+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12776"/>
            <a:ext cx="4392488" cy="5069595"/>
          </a:xfrm>
          <a:prstGeom prst="rect">
            <a:avLst/>
          </a:prstGeom>
          <a:noFill/>
        </p:spPr>
      </p:pic>
      <p:pic>
        <p:nvPicPr>
          <p:cNvPr id="38916" name="Picture 4" descr="http://www.diagnosticomedico.es/photos/88124/6698-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3639" y="1412776"/>
            <a:ext cx="4523631" cy="5040560"/>
          </a:xfrm>
          <a:prstGeom prst="rect">
            <a:avLst/>
          </a:prstGeom>
          <a:noFill/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609600" y="311326"/>
            <a:ext cx="8229600" cy="1143000"/>
          </a:xfrm>
          <a:prstGeom prst="rect">
            <a:avLst/>
          </a:prstGeom>
        </p:spPr>
        <p:txBody>
          <a:bodyPr vert="horz" anchor="b" anchorCtr="0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3800" b="0" i="0" u="none" strike="noStrike" kern="1200" cap="none" spc="-10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Orientación espacial de las señales sensitivas en el área somatosensitiva I (Homúnculo) </a:t>
            </a:r>
            <a:endParaRPr kumimoji="0" lang="es-ES" sz="38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Sensibilidades Somáticas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GT" dirty="0" smtClean="0"/>
              <a:t>Sensibilidad Somática</a:t>
            </a:r>
          </a:p>
          <a:p>
            <a:r>
              <a:rPr lang="es-GT" dirty="0" smtClean="0"/>
              <a:t>Clasificación fisiológica: 1)… 2)… 3)…</a:t>
            </a:r>
          </a:p>
          <a:p>
            <a:r>
              <a:rPr lang="es-GT" dirty="0" smtClean="0"/>
              <a:t>Sensación táctil abarca: 1)… 2)… 3)… 4)…</a:t>
            </a:r>
          </a:p>
          <a:p>
            <a:r>
              <a:rPr lang="es-GT" dirty="0" smtClean="0"/>
              <a:t>Sensación posicional: 1)… 2)…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4032448" cy="1143000"/>
          </a:xfrm>
        </p:spPr>
        <p:txBody>
          <a:bodyPr>
            <a:normAutofit fontScale="90000"/>
          </a:bodyPr>
          <a:lstStyle/>
          <a:p>
            <a:r>
              <a:rPr lang="es-GT" dirty="0" smtClean="0"/>
              <a:t>Capas de la Corteza </a:t>
            </a:r>
            <a:r>
              <a:rPr lang="es-GT" dirty="0" err="1" smtClean="0"/>
              <a:t>Somatosensitiva</a:t>
            </a:r>
            <a:endParaRPr lang="es-ES" dirty="0"/>
          </a:p>
        </p:txBody>
      </p:sp>
      <p:pic>
        <p:nvPicPr>
          <p:cNvPr id="11266" name="Picture 2" descr="http://www.med.ufro.cl/Recursos/neuroanatomia/archivos/9_citoarquitectura_archivos/image3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4283968" cy="4824536"/>
          </a:xfrm>
          <a:prstGeom prst="rect">
            <a:avLst/>
          </a:prstGeom>
          <a:noFill/>
        </p:spPr>
      </p:pic>
      <p:pic>
        <p:nvPicPr>
          <p:cNvPr id="11268" name="Picture 4" descr="http://www.asociacioneducar.com/imagenes-cerebro/capas-corteza-cerebr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4156"/>
            <a:ext cx="4860032" cy="6593844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76256" y="4725144"/>
            <a:ext cx="2267744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s-GT" sz="3200" dirty="0" smtClean="0"/>
              <a:t>A</a:t>
            </a:r>
            <a:endParaRPr lang="es-ES" sz="32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876256" y="3140968"/>
            <a:ext cx="22677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6876256" y="2060848"/>
            <a:ext cx="22677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6876256" y="2060848"/>
            <a:ext cx="0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9144000" y="2060848"/>
            <a:ext cx="0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0" y="3933056"/>
            <a:ext cx="4675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6948264" y="4797152"/>
            <a:ext cx="2016224" cy="73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dirty="0" smtClean="0">
                <a:solidFill>
                  <a:schemeClr val="bg1"/>
                </a:solidFill>
              </a:rPr>
              <a:t>La señal sensitiva entrante excita primero la capa IV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948264" y="5805264"/>
            <a:ext cx="2016224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200" dirty="0" smtClean="0">
                <a:solidFill>
                  <a:schemeClr val="bg1"/>
                </a:solidFill>
              </a:rPr>
              <a:t>Capa II y III envían axones a </a:t>
            </a:r>
            <a:r>
              <a:rPr lang="es-GT" sz="1200" dirty="0" err="1" smtClean="0">
                <a:solidFill>
                  <a:schemeClr val="bg1"/>
                </a:solidFill>
              </a:rPr>
              <a:t>contralateral</a:t>
            </a:r>
            <a:r>
              <a:rPr lang="es-GT" sz="1200" dirty="0" smtClean="0">
                <a:solidFill>
                  <a:schemeClr val="bg1"/>
                </a:solidFill>
              </a:rPr>
              <a:t> a través del </a:t>
            </a:r>
            <a:r>
              <a:rPr lang="es-GT" sz="1200" i="1" dirty="0" smtClean="0">
                <a:solidFill>
                  <a:schemeClr val="bg1"/>
                </a:solidFill>
              </a:rPr>
              <a:t>cuerpo calloso</a:t>
            </a:r>
            <a:endParaRPr lang="es-E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Áreas de Asociación </a:t>
            </a:r>
            <a:r>
              <a:rPr lang="es-GT" dirty="0" err="1" smtClean="0"/>
              <a:t>Somatosensitiva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400" dirty="0" smtClean="0"/>
              <a:t>Área 5 y 7 de </a:t>
            </a:r>
            <a:r>
              <a:rPr lang="es-GT" sz="2400" dirty="0" err="1" smtClean="0"/>
              <a:t>Brodmann</a:t>
            </a:r>
            <a:r>
              <a:rPr lang="es-GT" sz="2400" dirty="0" smtClean="0"/>
              <a:t> (detrás de la </a:t>
            </a:r>
            <a:r>
              <a:rPr lang="es-GT" sz="2400" dirty="0" err="1" smtClean="0"/>
              <a:t>Somatosensitiva</a:t>
            </a:r>
            <a:r>
              <a:rPr lang="es-GT" sz="2400" dirty="0" smtClean="0"/>
              <a:t> I)</a:t>
            </a:r>
          </a:p>
          <a:p>
            <a:pPr algn="just"/>
            <a:r>
              <a:rPr lang="es-GT" sz="2400" dirty="0" smtClean="0"/>
              <a:t>Descifra significados más profundos de la información sensitiva que proviene de las áreas </a:t>
            </a:r>
            <a:r>
              <a:rPr lang="es-GT" sz="2400" dirty="0" err="1" smtClean="0"/>
              <a:t>somatosensitivas</a:t>
            </a:r>
            <a:endParaRPr lang="es-GT" sz="2400" dirty="0" smtClean="0"/>
          </a:p>
          <a:p>
            <a:pPr algn="just"/>
            <a:r>
              <a:rPr lang="es-GT" sz="2400" dirty="0" smtClean="0"/>
              <a:t>Resección produce también </a:t>
            </a:r>
            <a:r>
              <a:rPr lang="es-GT" sz="2400" i="1" dirty="0" smtClean="0"/>
              <a:t>AMORFOSÍNTESIS</a:t>
            </a:r>
            <a:endParaRPr lang="es-GT" sz="2400" dirty="0" smtClean="0"/>
          </a:p>
          <a:p>
            <a:pPr algn="just"/>
            <a:r>
              <a:rPr lang="es-GT" sz="2400" dirty="0" smtClean="0"/>
              <a:t>Recibe señales desde:</a:t>
            </a:r>
          </a:p>
          <a:p>
            <a:pPr algn="just">
              <a:buNone/>
            </a:pPr>
            <a:r>
              <a:rPr lang="es-GT" sz="2400" dirty="0" smtClean="0"/>
              <a:t>1)Área </a:t>
            </a:r>
            <a:r>
              <a:rPr lang="es-GT" sz="2400" dirty="0" err="1" smtClean="0"/>
              <a:t>Somatosensitiva</a:t>
            </a:r>
            <a:r>
              <a:rPr lang="es-GT" sz="2400" dirty="0" smtClean="0"/>
              <a:t> I</a:t>
            </a:r>
          </a:p>
          <a:p>
            <a:pPr algn="just">
              <a:buNone/>
            </a:pPr>
            <a:r>
              <a:rPr lang="es-GT" sz="2400" dirty="0" smtClean="0"/>
              <a:t>2)Núcleos </a:t>
            </a:r>
            <a:r>
              <a:rPr lang="es-GT" sz="2400" dirty="0" err="1" smtClean="0"/>
              <a:t>Ventrobasales</a:t>
            </a:r>
            <a:r>
              <a:rPr lang="es-GT" sz="2400" dirty="0" smtClean="0"/>
              <a:t> del Tálamo</a:t>
            </a:r>
          </a:p>
          <a:p>
            <a:pPr algn="just">
              <a:buNone/>
            </a:pPr>
            <a:r>
              <a:rPr lang="es-GT" sz="2400" dirty="0" smtClean="0"/>
              <a:t>3)Otras zonas </a:t>
            </a:r>
            <a:r>
              <a:rPr lang="es-GT" sz="2400" dirty="0" err="1" smtClean="0"/>
              <a:t>talámicas</a:t>
            </a:r>
            <a:endParaRPr lang="es-GT" sz="2400" dirty="0" smtClean="0"/>
          </a:p>
          <a:p>
            <a:pPr algn="just">
              <a:buNone/>
            </a:pPr>
            <a:r>
              <a:rPr lang="es-GT" sz="2400" dirty="0" smtClean="0"/>
              <a:t>4)Corteza Visual</a:t>
            </a:r>
          </a:p>
          <a:p>
            <a:pPr algn="just">
              <a:buNone/>
            </a:pPr>
            <a:r>
              <a:rPr lang="es-GT" sz="2400" dirty="0" smtClean="0"/>
              <a:t>5)Corteza Auditiva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Transmisión de señales en el </a:t>
            </a:r>
            <a:br>
              <a:rPr lang="es-GT" dirty="0" smtClean="0"/>
            </a:br>
            <a:r>
              <a:rPr lang="es-GT" dirty="0" smtClean="0"/>
              <a:t>Sistema Columna Dorsal-Lemnisco Medial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GT" dirty="0" smtClean="0"/>
              <a:t>Circuito Neuronal Básico (divergencia)</a:t>
            </a:r>
          </a:p>
          <a:p>
            <a:r>
              <a:rPr lang="es-GT" dirty="0" smtClean="0"/>
              <a:t>Distinción entre 2 puntos</a:t>
            </a:r>
            <a:endParaRPr lang="es-ES" dirty="0"/>
          </a:p>
        </p:txBody>
      </p:sp>
      <p:pic>
        <p:nvPicPr>
          <p:cNvPr id="9218" name="Picture 2" descr="http://mazinger.sisib.uchile.cl/repositorio/lb/ciencias_quimicas_y_farmaceuticas/steinera/images/FIG03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412776"/>
            <a:ext cx="2160240" cy="2808312"/>
          </a:xfrm>
          <a:prstGeom prst="rect">
            <a:avLst/>
          </a:prstGeom>
          <a:noFill/>
        </p:spPr>
      </p:pic>
      <p:pic>
        <p:nvPicPr>
          <p:cNvPr id="9220" name="Picture 4" descr="http://163.178.103.176/Temas/Temab2N/Grupos/DaviesT2/3cNeuro/Neuro5/F45593-03-08-f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6048672" cy="381074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76256" y="4705980"/>
            <a:ext cx="1800200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dirty="0" smtClean="0"/>
              <a:t>Inhibición lateral/circundante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400" dirty="0" smtClean="0"/>
              <a:t>Columna dorsal- lemnisco medial para transmisión de sensaciones repetitivas y con variaciones rápidas de estímulos de hasta 1/400 </a:t>
            </a:r>
            <a:r>
              <a:rPr lang="es-GT" sz="2400" dirty="0" err="1" smtClean="0"/>
              <a:t>segs</a:t>
            </a:r>
            <a:r>
              <a:rPr lang="es-GT" sz="2400" dirty="0" smtClean="0"/>
              <a:t>.</a:t>
            </a:r>
          </a:p>
          <a:p>
            <a:pPr algn="just"/>
            <a:endParaRPr lang="es-GT" sz="2400" dirty="0" smtClean="0"/>
          </a:p>
          <a:p>
            <a:pPr algn="just"/>
            <a:r>
              <a:rPr lang="es-GT" sz="2400" dirty="0" smtClean="0"/>
              <a:t>La sensibilidad vibratoria rápida (700 ciclos/</a:t>
            </a:r>
            <a:r>
              <a:rPr lang="es-GT" sz="2400" dirty="0" err="1" smtClean="0"/>
              <a:t>seg</a:t>
            </a:r>
            <a:r>
              <a:rPr lang="es-GT" sz="2400" dirty="0" smtClean="0"/>
              <a:t>) los detectan los corpúsculos de </a:t>
            </a:r>
            <a:r>
              <a:rPr lang="es-GT" sz="2400" dirty="0" err="1" smtClean="0"/>
              <a:t>Pacini</a:t>
            </a:r>
            <a:r>
              <a:rPr lang="es-GT" sz="2400" dirty="0" smtClean="0"/>
              <a:t> y tejidos más profundos</a:t>
            </a:r>
          </a:p>
          <a:p>
            <a:pPr algn="just"/>
            <a:endParaRPr lang="es-GT" sz="2400" dirty="0" smtClean="0"/>
          </a:p>
          <a:p>
            <a:pPr algn="just"/>
            <a:r>
              <a:rPr lang="es-GT" sz="2400" dirty="0" smtClean="0"/>
              <a:t>La sensibilidad vibratoria lenta (200 ciclos/</a:t>
            </a:r>
            <a:r>
              <a:rPr lang="es-GT" sz="2400" dirty="0" err="1" smtClean="0"/>
              <a:t>seg</a:t>
            </a:r>
            <a:r>
              <a:rPr lang="es-GT" sz="2400" dirty="0" smtClean="0"/>
              <a:t>)</a:t>
            </a:r>
            <a:r>
              <a:rPr lang="es-ES" sz="2400" dirty="0" smtClean="0"/>
              <a:t> los detectan  ADEMÁS los corpúsculos de </a:t>
            </a:r>
            <a:r>
              <a:rPr lang="es-ES" sz="2400" dirty="0" err="1" smtClean="0"/>
              <a:t>Meissner</a:t>
            </a:r>
            <a:endParaRPr lang="es-GT" sz="2400" dirty="0" smtClean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 vert="horz" anchor="b" anchorCtr="0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T" sz="3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Transmisión de señales en el </a:t>
            </a:r>
            <a:br>
              <a:rPr kumimoji="0" lang="es-GT" sz="3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GT" sz="3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Sistema Columna Dorsal-Lemnisco Medial</a:t>
            </a:r>
            <a:endParaRPr kumimoji="0" lang="es-ES" sz="3800" b="0" i="0" u="none" strike="noStrike" kern="1200" cap="none" spc="-1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Sensibilidad Vibratoria (diapasón) usada para diagnosticar lesión en columnas dorsales (pie diabético)</a:t>
            </a:r>
            <a:endParaRPr lang="es-ES" sz="2800" dirty="0"/>
          </a:p>
        </p:txBody>
      </p:sp>
      <p:pic>
        <p:nvPicPr>
          <p:cNvPr id="4" name="Vibración Diapasón y Pie Diabético, Dr. Johnnathan Molina, Fisiología 2014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737320"/>
            <a:ext cx="60960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GT" sz="2800" dirty="0" smtClean="0"/>
              <a:t>Sensibilidad Vibratoria (diapasón) usada para diagnosticar </a:t>
            </a:r>
            <a:r>
              <a:rPr lang="es-GT" sz="2800" dirty="0" smtClean="0"/>
              <a:t>integridad dorsal (Sordera)</a:t>
            </a:r>
            <a:endParaRPr lang="es-ES" sz="2800" dirty="0"/>
          </a:p>
        </p:txBody>
      </p:sp>
      <p:pic>
        <p:nvPicPr>
          <p:cNvPr id="4" name="Diapasón, Sordera, Test de Weber y Rinne, Dr. Johnnathan Molina, Fisiología 2014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1694734"/>
            <a:ext cx="6552727" cy="47763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Sensibilidades Posicionales/</a:t>
            </a:r>
            <a:r>
              <a:rPr lang="es-GT" dirty="0" err="1" smtClean="0"/>
              <a:t>Propiorreceptoras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GT" dirty="0" smtClean="0"/>
              <a:t>Estática y Dinámica</a:t>
            </a:r>
          </a:p>
          <a:p>
            <a:r>
              <a:rPr lang="es-GT" dirty="0" smtClean="0"/>
              <a:t>Receptores Sensitivos Posicionales: husos musculares, Corpúsculos de </a:t>
            </a:r>
            <a:r>
              <a:rPr lang="es-GT" dirty="0" err="1" smtClean="0"/>
              <a:t>Pacini</a:t>
            </a:r>
            <a:r>
              <a:rPr lang="es-GT" dirty="0" smtClean="0"/>
              <a:t>, </a:t>
            </a:r>
            <a:r>
              <a:rPr lang="es-GT" dirty="0" err="1" smtClean="0"/>
              <a:t>Ruffini</a:t>
            </a:r>
            <a:r>
              <a:rPr lang="es-GT" dirty="0" smtClean="0"/>
              <a:t> y órganos tendinosos de </a:t>
            </a:r>
            <a:r>
              <a:rPr lang="es-GT" dirty="0" err="1" smtClean="0"/>
              <a:t>Golgi</a:t>
            </a:r>
            <a:endParaRPr lang="es-GT" dirty="0" smtClean="0"/>
          </a:p>
          <a:p>
            <a:r>
              <a:rPr lang="es-GT" dirty="0" smtClean="0"/>
              <a:t>husos </a:t>
            </a:r>
            <a:r>
              <a:rPr lang="es-GT" dirty="0" smtClean="0"/>
              <a:t>musculares Y Corpúsculos </a:t>
            </a:r>
            <a:r>
              <a:rPr lang="es-GT" dirty="0" smtClean="0"/>
              <a:t>de </a:t>
            </a:r>
            <a:r>
              <a:rPr lang="es-GT" dirty="0" err="1" smtClean="0"/>
              <a:t>Pacini</a:t>
            </a:r>
            <a:r>
              <a:rPr lang="es-GT" dirty="0" smtClean="0"/>
              <a:t> importantes para detectar cambios rápidos de velocidad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err="1" smtClean="0"/>
              <a:t>Dermatomas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http://4.bp.blogspot.com/-QMdBa_doIFQ/Uotsnno5eeI/AAAAAAAAAL8/sLzK8UZRIAQ/s1600/Dermatom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077325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0"/>
            <a:ext cx="7560840" cy="1143000"/>
          </a:xfrm>
        </p:spPr>
        <p:txBody>
          <a:bodyPr>
            <a:normAutofit/>
          </a:bodyPr>
          <a:lstStyle/>
          <a:p>
            <a:r>
              <a:rPr lang="es-GT" dirty="0" smtClean="0"/>
              <a:t>¿Dudas, Comentarios, Sugerencias?</a:t>
            </a:r>
            <a:endParaRPr lang="es-ES" dirty="0"/>
          </a:p>
        </p:txBody>
      </p:sp>
      <p:pic>
        <p:nvPicPr>
          <p:cNvPr id="46082" name="Picture 2" descr="http://upload.wikimedia.org/wikipedia/en/b/b6/2826_DocOck.jpg"/>
          <p:cNvPicPr>
            <a:picLocks noChangeAspect="1" noChangeArrowheads="1"/>
          </p:cNvPicPr>
          <p:nvPr/>
        </p:nvPicPr>
        <p:blipFill>
          <a:blip r:embed="rId2" cstate="print"/>
          <a:srcRect b="7502"/>
          <a:stretch>
            <a:fillRect/>
          </a:stretch>
        </p:blipFill>
        <p:spPr bwMode="auto">
          <a:xfrm>
            <a:off x="2771800" y="1412273"/>
            <a:ext cx="3744416" cy="5257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284984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es-GT" dirty="0" smtClean="0">
                <a:latin typeface="Monotype Corsiva" pitchFamily="66" charset="0"/>
              </a:rPr>
              <a:t>“Algunos creen que para ser amigos basta con querer, como si para estar sano bastara con desear la salud”                                  -Aristóteles-</a:t>
            </a:r>
            <a:endParaRPr lang="es-ES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Detección y Transmisión de las sensaciones táctiles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GT" dirty="0" smtClean="0"/>
              <a:t>Interrelaciones:</a:t>
            </a:r>
          </a:p>
          <a:p>
            <a:pPr>
              <a:buNone/>
            </a:pPr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1259632" y="1916832"/>
          <a:ext cx="660005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Elipse"/>
          <p:cNvSpPr/>
          <p:nvPr/>
        </p:nvSpPr>
        <p:spPr>
          <a:xfrm>
            <a:off x="3851920" y="3789040"/>
            <a:ext cx="1440160" cy="8640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GT" sz="1400" dirty="0" smtClean="0"/>
              <a:t>Mismos receptores</a:t>
            </a:r>
            <a:endParaRPr lang="es-ES" sz="1400" dirty="0"/>
          </a:p>
        </p:txBody>
      </p:sp>
      <p:sp>
        <p:nvSpPr>
          <p:cNvPr id="6" name="5 Rectángulo redondeado"/>
          <p:cNvSpPr/>
          <p:nvPr/>
        </p:nvSpPr>
        <p:spPr>
          <a:xfrm>
            <a:off x="899592" y="2420888"/>
            <a:ext cx="1584176" cy="129614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GT" sz="1600" dirty="0" smtClean="0"/>
              <a:t>3 diferencias principales:</a:t>
            </a:r>
          </a:p>
          <a:p>
            <a:pPr algn="just"/>
            <a:r>
              <a:rPr lang="es-GT" sz="1600" dirty="0" smtClean="0"/>
              <a:t>1)</a:t>
            </a:r>
          </a:p>
          <a:p>
            <a:pPr algn="just"/>
            <a:r>
              <a:rPr lang="es-GT" sz="1600" dirty="0" smtClean="0"/>
              <a:t>2)</a:t>
            </a:r>
          </a:p>
          <a:p>
            <a:pPr algn="just"/>
            <a:r>
              <a:rPr lang="es-GT" sz="1600" dirty="0" smtClean="0"/>
              <a:t>3)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3.bp.blogspot.com/-I14-zb5MAXo/UjpEcGqGohI/AAAAAAAAAOs/XMgTNa-CKyI/s1600/khalilgrib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47997" cy="599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91272" y="5085184"/>
            <a:ext cx="6552728" cy="1143000"/>
          </a:xfrm>
        </p:spPr>
        <p:txBody>
          <a:bodyPr>
            <a:normAutofit/>
          </a:bodyPr>
          <a:lstStyle/>
          <a:p>
            <a:pPr algn="r"/>
            <a:r>
              <a:rPr lang="es-GT" sz="6600" dirty="0" smtClean="0">
                <a:latin typeface="Monotype Corsiva" pitchFamily="66" charset="0"/>
              </a:rPr>
              <a:t>Gracias…</a:t>
            </a:r>
            <a:endParaRPr lang="es-ES" sz="6600" dirty="0">
              <a:latin typeface="Monotype Corsiva" pitchFamily="66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Receptores Táctiles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GT" dirty="0" smtClean="0"/>
              <a:t>Son 6:</a:t>
            </a:r>
          </a:p>
          <a:p>
            <a:pPr>
              <a:buNone/>
            </a:pPr>
            <a:r>
              <a:rPr lang="es-GT" dirty="0" smtClean="0"/>
              <a:t>1)Terminaciones Nerviosas Libres(tacto y presión)</a:t>
            </a:r>
          </a:p>
          <a:p>
            <a:pPr>
              <a:buNone/>
            </a:pPr>
            <a:r>
              <a:rPr lang="es-GT" dirty="0" smtClean="0"/>
              <a:t>2)Corpúsculo de </a:t>
            </a:r>
            <a:r>
              <a:rPr lang="es-GT" dirty="0" err="1" smtClean="0"/>
              <a:t>Meissner</a:t>
            </a:r>
            <a:r>
              <a:rPr lang="es-GT" dirty="0" smtClean="0"/>
              <a:t>(A</a:t>
            </a:r>
            <a:r>
              <a:rPr lang="el-GR" dirty="0" smtClean="0"/>
              <a:t>β</a:t>
            </a:r>
            <a:r>
              <a:rPr lang="es-GT" dirty="0" smtClean="0"/>
              <a:t>, piel sin pelo como yemas de los dedos, labios)</a:t>
            </a:r>
          </a:p>
          <a:p>
            <a:pPr>
              <a:buNone/>
            </a:pPr>
            <a:r>
              <a:rPr lang="es-GT" dirty="0" smtClean="0"/>
              <a:t>3)Terminación Bulbar como los Discos de </a:t>
            </a:r>
            <a:r>
              <a:rPr lang="es-GT" dirty="0" err="1" smtClean="0"/>
              <a:t>Merkel</a:t>
            </a:r>
            <a:r>
              <a:rPr lang="es-GT" dirty="0" smtClean="0"/>
              <a:t>(</a:t>
            </a:r>
            <a:r>
              <a:rPr lang="es-GT" dirty="0" smtClean="0"/>
              <a:t>A</a:t>
            </a:r>
            <a:r>
              <a:rPr lang="el-GR" dirty="0" smtClean="0"/>
              <a:t>β</a:t>
            </a:r>
            <a:r>
              <a:rPr lang="es-GT" dirty="0" smtClean="0"/>
              <a:t>, mismos lugares que </a:t>
            </a:r>
            <a:r>
              <a:rPr lang="es-GT" dirty="0" err="1" smtClean="0"/>
              <a:t>Meissner</a:t>
            </a:r>
            <a:r>
              <a:rPr lang="es-GT" dirty="0" smtClean="0"/>
              <a:t> y algunos en áreas con pelo y se diferencian en que logran suministrar señales continuas), se agrupan en la cúpula de </a:t>
            </a:r>
            <a:r>
              <a:rPr lang="es-GT" dirty="0" err="1" smtClean="0"/>
              <a:t>Iggo</a:t>
            </a:r>
            <a:endParaRPr lang="es-GT" dirty="0" smtClean="0"/>
          </a:p>
          <a:p>
            <a:pPr>
              <a:buNone/>
            </a:pPr>
            <a:r>
              <a:rPr lang="es-GT" dirty="0" smtClean="0"/>
              <a:t>4)Órgano Terminal del Pelo(tacto, rápidos, movimiento y contacto inicial)</a:t>
            </a:r>
          </a:p>
          <a:p>
            <a:pPr>
              <a:buNone/>
            </a:pPr>
            <a:r>
              <a:rPr lang="es-GT" dirty="0" smtClean="0"/>
              <a:t>5)Terminaciones de </a:t>
            </a:r>
            <a:r>
              <a:rPr lang="es-GT" dirty="0" err="1" smtClean="0"/>
              <a:t>Ruffini</a:t>
            </a:r>
            <a:r>
              <a:rPr lang="es-GT" dirty="0" smtClean="0"/>
              <a:t> (encapsuladas </a:t>
            </a:r>
            <a:r>
              <a:rPr lang="es-GT" dirty="0" err="1" smtClean="0"/>
              <a:t>multirramificadas</a:t>
            </a:r>
            <a:r>
              <a:rPr lang="es-GT" dirty="0" smtClean="0"/>
              <a:t>, muy profundas inclusive articulares, deformación continua)</a:t>
            </a:r>
          </a:p>
          <a:p>
            <a:pPr>
              <a:buNone/>
            </a:pPr>
            <a:r>
              <a:rPr lang="es-GT" dirty="0" smtClean="0"/>
              <a:t>6)Corpúsculos de </a:t>
            </a:r>
            <a:r>
              <a:rPr lang="es-GT" dirty="0" err="1" smtClean="0"/>
              <a:t>Pacini</a:t>
            </a:r>
            <a:r>
              <a:rPr lang="es-GT" dirty="0" smtClean="0"/>
              <a:t>(superficiales y profundos, rápidos por adaptación, vibración o cambios rápidos de presión)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/>
          <a:lstStyle/>
          <a:p>
            <a:r>
              <a:rPr lang="es-GT" dirty="0" smtClean="0"/>
              <a:t>Tipos de receptores y estímulos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199" t="6996" r="24059" b="8164"/>
          <a:stretch>
            <a:fillRect/>
          </a:stretch>
        </p:blipFill>
        <p:spPr bwMode="auto">
          <a:xfrm>
            <a:off x="4573779" y="1196752"/>
            <a:ext cx="4246693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1075"/>
            <a:ext cx="295232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Transmisión de señales táctiles en las fibras nerviosas periféricas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GT" dirty="0" err="1" smtClean="0"/>
              <a:t>Meissner</a:t>
            </a:r>
            <a:endParaRPr lang="es-GT" dirty="0" smtClean="0"/>
          </a:p>
          <a:p>
            <a:r>
              <a:rPr lang="es-GT" dirty="0" smtClean="0"/>
              <a:t>Cúpula de </a:t>
            </a:r>
            <a:r>
              <a:rPr lang="es-GT" dirty="0" err="1" smtClean="0"/>
              <a:t>Iggo</a:t>
            </a:r>
            <a:endParaRPr lang="es-GT" dirty="0" smtClean="0"/>
          </a:p>
          <a:p>
            <a:r>
              <a:rPr lang="es-GT" dirty="0" smtClean="0"/>
              <a:t>Pilosos                            A</a:t>
            </a:r>
            <a:r>
              <a:rPr lang="el-GR" dirty="0" smtClean="0"/>
              <a:t>β</a:t>
            </a:r>
            <a:r>
              <a:rPr lang="es-GT" dirty="0" smtClean="0"/>
              <a:t>, 30-70m/s</a:t>
            </a:r>
          </a:p>
          <a:p>
            <a:r>
              <a:rPr lang="es-GT" dirty="0" err="1" smtClean="0"/>
              <a:t>Pacini</a:t>
            </a:r>
            <a:endParaRPr lang="es-GT" dirty="0" smtClean="0"/>
          </a:p>
          <a:p>
            <a:r>
              <a:rPr lang="es-GT" dirty="0" err="1" smtClean="0"/>
              <a:t>Ruffini</a:t>
            </a:r>
            <a:endParaRPr lang="es-GT" dirty="0" smtClean="0"/>
          </a:p>
          <a:p>
            <a:endParaRPr lang="es-GT" dirty="0" smtClean="0"/>
          </a:p>
          <a:p>
            <a:r>
              <a:rPr lang="es-GT" dirty="0" smtClean="0"/>
              <a:t>Terminaciones Nerviosas Libres         La mayoría son tipo A</a:t>
            </a:r>
            <a:r>
              <a:rPr lang="el-GR" dirty="0" smtClean="0"/>
              <a:t>δ</a:t>
            </a:r>
            <a:r>
              <a:rPr lang="es-GT" dirty="0" smtClean="0"/>
              <a:t> (5-30m/s) y algunas Tipo C  (1-2m/s)</a:t>
            </a:r>
            <a:endParaRPr lang="es-ES" dirty="0"/>
          </a:p>
        </p:txBody>
      </p:sp>
      <p:sp>
        <p:nvSpPr>
          <p:cNvPr id="4" name="3 Cerrar llave"/>
          <p:cNvSpPr/>
          <p:nvPr/>
        </p:nvSpPr>
        <p:spPr>
          <a:xfrm>
            <a:off x="3131840" y="1772816"/>
            <a:ext cx="360040" cy="208823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5868144" y="494116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Sensibilidades Somáticas I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GT" b="1" dirty="0" smtClean="0"/>
              <a:t>Detección de la Vibración</a:t>
            </a:r>
          </a:p>
          <a:p>
            <a:pPr>
              <a:buNone/>
            </a:pPr>
            <a:r>
              <a:rPr lang="es-GT" dirty="0" smtClean="0"/>
              <a:t>-Todos los receptores táctiles participan aunque varía c/u según la frecuencia de vibración</a:t>
            </a:r>
          </a:p>
          <a:p>
            <a:pPr>
              <a:buNone/>
            </a:pPr>
            <a:r>
              <a:rPr lang="es-GT" dirty="0" smtClean="0"/>
              <a:t>+Corpúsculos de </a:t>
            </a:r>
            <a:r>
              <a:rPr lang="es-GT" dirty="0" err="1" smtClean="0"/>
              <a:t>Pacini</a:t>
            </a:r>
            <a:r>
              <a:rPr lang="es-GT" dirty="0" smtClean="0"/>
              <a:t> de 30 – 800 ciclos/</a:t>
            </a:r>
            <a:r>
              <a:rPr lang="es-GT" dirty="0" err="1" smtClean="0"/>
              <a:t>seg</a:t>
            </a:r>
            <a:r>
              <a:rPr lang="es-GT" dirty="0" smtClean="0"/>
              <a:t>, fibras A</a:t>
            </a:r>
            <a:r>
              <a:rPr lang="el-GR" dirty="0" smtClean="0"/>
              <a:t>β</a:t>
            </a:r>
            <a:endParaRPr lang="es-GT" dirty="0" smtClean="0"/>
          </a:p>
          <a:p>
            <a:pPr>
              <a:buNone/>
            </a:pPr>
            <a:r>
              <a:rPr lang="es-GT" dirty="0" smtClean="0"/>
              <a:t>+Corpúsculos de </a:t>
            </a:r>
            <a:r>
              <a:rPr lang="es-GT" dirty="0" err="1" smtClean="0"/>
              <a:t>Meissner</a:t>
            </a:r>
            <a:r>
              <a:rPr lang="es-GT" dirty="0" smtClean="0"/>
              <a:t> de 2 – 80 ciclos/</a:t>
            </a:r>
            <a:r>
              <a:rPr lang="es-GT" dirty="0" err="1" smtClean="0"/>
              <a:t>seg</a:t>
            </a:r>
            <a:r>
              <a:rPr lang="es-GT" dirty="0" smtClean="0"/>
              <a:t>, vibraciones de baja frecuencia</a:t>
            </a:r>
            <a:endParaRPr lang="es-GT" dirty="0" smtClean="0"/>
          </a:p>
          <a:p>
            <a:r>
              <a:rPr lang="es-GT" b="1" dirty="0" smtClean="0"/>
              <a:t>Detección del Cosquilleo y Picor</a:t>
            </a:r>
          </a:p>
          <a:p>
            <a:pPr>
              <a:buNone/>
            </a:pPr>
            <a:r>
              <a:rPr lang="es-GT" dirty="0" smtClean="0"/>
              <a:t>Terminaciones nerviosas libres, fibras tipo C (similar a las del dolor lento y continuo)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u="sng" dirty="0" smtClean="0"/>
              <a:t>Vías Sensitivas</a:t>
            </a:r>
            <a:r>
              <a:rPr lang="es-GT" dirty="0" smtClean="0"/>
              <a:t>  para la transmisión de señales somáticas en el SNC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457200" y="1881336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errar llave"/>
          <p:cNvSpPr/>
          <p:nvPr/>
        </p:nvSpPr>
        <p:spPr>
          <a:xfrm rot="16200000">
            <a:off x="4355337" y="477311"/>
            <a:ext cx="433326" cy="244827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2627784" y="1124744"/>
            <a:ext cx="4104456" cy="43204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sz="1400" dirty="0" smtClean="0"/>
              <a:t>Se reúnen parcialmente a nivel del Tálamo</a:t>
            </a:r>
            <a:endParaRPr lang="es-E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sz="quarter"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GT" u="sng" dirty="0" smtClean="0"/>
              <a:t>Vías Sensitivas</a:t>
            </a:r>
            <a:r>
              <a:rPr lang="es-GT" dirty="0" smtClean="0"/>
              <a:t>  para la transmisión de señales somáticas en el SNC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Moneda</Template>
  <TotalTime>611</TotalTime>
  <Words>1049</Words>
  <Application>Microsoft Office PowerPoint</Application>
  <PresentationFormat>Presentación en pantalla (4:3)</PresentationFormat>
  <Paragraphs>132</Paragraphs>
  <Slides>31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Currency</vt:lpstr>
      <vt:lpstr>Sensibilidades somáticas I: Sensaciones táctil y posicional</vt:lpstr>
      <vt:lpstr>Sensibilidades Somáticas</vt:lpstr>
      <vt:lpstr>Detección y Transmisión de las sensaciones táctiles</vt:lpstr>
      <vt:lpstr>Receptores Táctiles</vt:lpstr>
      <vt:lpstr>Tipos de receptores y estímulos</vt:lpstr>
      <vt:lpstr>Transmisión de señales táctiles en las fibras nerviosas periféricas</vt:lpstr>
      <vt:lpstr>Sensibilidades Somáticas I</vt:lpstr>
      <vt:lpstr>Vías Sensitivas  para la transmisión de señales somáticas en el SNC</vt:lpstr>
      <vt:lpstr>Vías Sensitivas  para la transmisión de señales somáticas en el SNC</vt:lpstr>
      <vt:lpstr>Transmisión por la Columna dorsal – Lemnisco medial</vt:lpstr>
      <vt:lpstr>Diapositiva 11</vt:lpstr>
      <vt:lpstr>Columna dorsal – Lemnisco medial</vt:lpstr>
      <vt:lpstr>Diapositiva 13</vt:lpstr>
      <vt:lpstr>Corteza Somatosensitiva</vt:lpstr>
      <vt:lpstr>Diapositiva 15</vt:lpstr>
      <vt:lpstr>Áreas Somatosensitivas I y II</vt:lpstr>
      <vt:lpstr>Orientación espacial de las señales sensitivas en el área somatosensitiva I (Homúnculo) </vt:lpstr>
      <vt:lpstr>Diapositiva 18</vt:lpstr>
      <vt:lpstr>Diapositiva 19</vt:lpstr>
      <vt:lpstr>Capas de la Corteza Somatosensitiva</vt:lpstr>
      <vt:lpstr>Áreas de Asociación Somatosensitiva</vt:lpstr>
      <vt:lpstr>Transmisión de señales en el  Sistema Columna Dorsal-Lemnisco Medial</vt:lpstr>
      <vt:lpstr>Diapositiva 23</vt:lpstr>
      <vt:lpstr>Sensibilidad Vibratoria (diapasón) usada para diagnosticar lesión en columnas dorsales (pie diabético)</vt:lpstr>
      <vt:lpstr>Sensibilidad Vibratoria (diapasón) usada para diagnosticar integridad dorsal (Sordera)</vt:lpstr>
      <vt:lpstr>Sensibilidades Posicionales/Propiorreceptoras</vt:lpstr>
      <vt:lpstr>Dermatomas</vt:lpstr>
      <vt:lpstr>¿Dudas, Comentarios, Sugerencias?</vt:lpstr>
      <vt:lpstr>“Algunos creen que para ser amigos basta con querer, como si para estar sano bastara con desear la salud”                                  -Aristóteles-</vt:lpstr>
      <vt:lpstr>Diapositiva 30</vt:lpstr>
      <vt:lpstr>Gracias…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Johnnathan</dc:creator>
  <cp:lastModifiedBy>Johnnathan</cp:lastModifiedBy>
  <cp:revision>9</cp:revision>
  <dcterms:created xsi:type="dcterms:W3CDTF">2014-02-13T03:12:36Z</dcterms:created>
  <dcterms:modified xsi:type="dcterms:W3CDTF">2014-02-13T13:24:06Z</dcterms:modified>
</cp:coreProperties>
</file>